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35"/>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Lst>
  <p:sldSz cx="12192000" cy="6858000"/>
  <p:notesSz cx="6858000" cy="9144000"/>
  <p:embeddedFontLst>
    <p:embeddedFont>
      <p:font typeface="Calibri" panose="020F0502020204030204" pitchFamily="34" charset="0"/>
      <p:regular r:id="rId36"/>
      <p:bold r:id="rId37"/>
      <p:italic r:id="rId38"/>
      <p:boldItalic r:id="rId39"/>
    </p:embeddedFont>
    <p:embeddedFont>
      <p:font typeface="Georgia" panose="02040502050405020303" pitchFamily="18" charset="0"/>
      <p:regular r:id="rId40"/>
      <p:bold r:id="rId41"/>
      <p:italic r:id="rId42"/>
      <p:boldItalic r:id="rId43"/>
    </p:embeddedFont>
    <p:embeddedFont>
      <p:font typeface="Roboto" panose="02000000000000000000" pitchFamily="2" charset="0"/>
      <p:regular r:id="rId44"/>
      <p:bold r:id="rId45"/>
      <p:italic r:id="rId46"/>
    </p:embeddedFont>
    <p:embeddedFont>
      <p:font typeface="Roboto Light" panose="02000000000000000000" pitchFamily="2" charset="0"/>
      <p:regular r:id="rId47"/>
      <p:italic r:id="rId48"/>
    </p:embeddedFont>
    <p:embeddedFont>
      <p:font typeface="Roboto Medium" panose="02000000000000000000" pitchFamily="2" charset="0"/>
      <p:regular r:id="rId49"/>
      <p:italic r:id="rId50"/>
    </p:embeddedFont>
    <p:embeddedFont>
      <p:font typeface="Selawik Light" panose="020B0502040204020203" pitchFamily="34" charset="77"/>
      <p:regular r:id="rId51"/>
    </p:embeddedFont>
    <p:embeddedFont>
      <p:font typeface="Volkhov Bold" panose="02000503000000020004" pitchFamily="2" charset="0"/>
      <p:bold r:id="rId52"/>
      <p:italic r:id="rId53"/>
      <p:boldItalic r:id="rId54"/>
    </p:embeddedFont>
    <p:embeddedFont>
      <p:font typeface="Volkhov Regular" panose="02000503000000020004" pitchFamily="2" charset="0"/>
      <p:regular r:id="rId55"/>
      <p:bold r:id="rId56"/>
      <p:italic r:id="rId57"/>
      <p:boldItalic r:id="rId58"/>
    </p:embeddedFont>
  </p:embeddedFontLst>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Calibri"/>
          <a:ea typeface="Calibri"/>
          <a:cs typeface="Calibri"/>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0DEEF"/>
          </a:solidFill>
        </a:fill>
      </a:tcStyle>
    </a:wholeTbl>
    <a:band2H>
      <a:tcTxStyle/>
      <a:tcStyle>
        <a:tcBdr/>
        <a:fill>
          <a:solidFill>
            <a:srgbClr val="E9EFF7"/>
          </a:solidFill>
        </a:fill>
      </a:tcStyle>
    </a:band2H>
    <a:firstCol>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
          <a:latin typeface="Calibri"/>
          <a:ea typeface="Calibri"/>
          <a:cs typeface="Calibri"/>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0E0E0"/>
          </a:solidFill>
        </a:fill>
      </a:tcStyle>
    </a:wholeTbl>
    <a:band2H>
      <a:tcTxStyle/>
      <a:tcStyle>
        <a:tcBdr/>
        <a:fill>
          <a:solidFill>
            <a:srgbClr val="F0F0F0"/>
          </a:solidFill>
        </a:fill>
      </a:tcStyle>
    </a:band2H>
    <a:firstCol>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
          <a:latin typeface="Calibri"/>
          <a:ea typeface="Calibri"/>
          <a:cs typeface="Calibri"/>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4E2CE"/>
          </a:solidFill>
        </a:fill>
      </a:tcStyle>
    </a:wholeTbl>
    <a:band2H>
      <a:tcTxStyle/>
      <a:tcStyle>
        <a:tcBdr/>
        <a:fill>
          <a:solidFill>
            <a:srgbClr val="EBF1E8"/>
          </a:solidFill>
        </a:fill>
      </a:tcStyle>
    </a:band2H>
    <a:firstCol>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
          <a:latin typeface="Calibri"/>
          <a:ea typeface="Calibri"/>
          <a:cs typeface="Calibri"/>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
          <a:latin typeface="Calibri"/>
          <a:ea typeface="Calibri"/>
          <a:cs typeface="Calibri"/>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
          <a:latin typeface="Calibri"/>
          <a:ea typeface="Calibri"/>
          <a:cs typeface="Calibri"/>
        </a:font>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
          <a:latin typeface="Calibri"/>
          <a:ea typeface="Calibri"/>
          <a:cs typeface="Calibri"/>
        </a:font>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
          <a:latin typeface="Calibri"/>
          <a:ea typeface="Calibri"/>
          <a:cs typeface="Calibri"/>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
          <a:latin typeface="Calibri"/>
          <a:ea typeface="Calibri"/>
          <a:cs typeface="Calibri"/>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
          <a:latin typeface="Calibri"/>
          <a:ea typeface="Calibri"/>
          <a:cs typeface="Calibri"/>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
          <a:latin typeface="Calibri"/>
          <a:ea typeface="Calibri"/>
          <a:cs typeface="Calibri"/>
        </a:font>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
          <a:latin typeface="Calibri"/>
          <a:ea typeface="Calibri"/>
          <a:cs typeface="Calibri"/>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94"/>
  </p:normalViewPr>
  <p:slideViewPr>
    <p:cSldViewPr snapToGrid="0" snapToObjects="1">
      <p:cViewPr varScale="1">
        <p:scale>
          <a:sx n="121" d="100"/>
          <a:sy n="121" d="100"/>
        </p:scale>
        <p:origin x="744"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4.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7.fntdata"/><Relationship Id="rId47" Type="http://schemas.openxmlformats.org/officeDocument/2006/relationships/font" Target="fonts/font12.fntdata"/><Relationship Id="rId50" Type="http://schemas.openxmlformats.org/officeDocument/2006/relationships/font" Target="fonts/font15.fntdata"/><Relationship Id="rId55" Type="http://schemas.openxmlformats.org/officeDocument/2006/relationships/font" Target="fonts/font20.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2.fntdata"/><Relationship Id="rId40" Type="http://schemas.openxmlformats.org/officeDocument/2006/relationships/font" Target="fonts/font5.fntdata"/><Relationship Id="rId45" Type="http://schemas.openxmlformats.org/officeDocument/2006/relationships/font" Target="fonts/font10.fntdata"/><Relationship Id="rId53" Type="http://schemas.openxmlformats.org/officeDocument/2006/relationships/font" Target="fonts/font18.fntdata"/><Relationship Id="rId58" Type="http://schemas.openxmlformats.org/officeDocument/2006/relationships/font" Target="fonts/font23.fntdata"/><Relationship Id="rId5" Type="http://schemas.openxmlformats.org/officeDocument/2006/relationships/slide" Target="slides/slide4.xml"/><Relationship Id="rId61"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43" Type="http://schemas.openxmlformats.org/officeDocument/2006/relationships/font" Target="fonts/font8.fntdata"/><Relationship Id="rId48" Type="http://schemas.openxmlformats.org/officeDocument/2006/relationships/font" Target="fonts/font13.fntdata"/><Relationship Id="rId56" Type="http://schemas.openxmlformats.org/officeDocument/2006/relationships/font" Target="fonts/font21.fntdata"/><Relationship Id="rId8" Type="http://schemas.openxmlformats.org/officeDocument/2006/relationships/slide" Target="slides/slide7.xml"/><Relationship Id="rId51" Type="http://schemas.openxmlformats.org/officeDocument/2006/relationships/font" Target="fonts/font16.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3.fntdata"/><Relationship Id="rId46" Type="http://schemas.openxmlformats.org/officeDocument/2006/relationships/font" Target="fonts/font11.fntdata"/><Relationship Id="rId59"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font" Target="fonts/font6.fntdata"/><Relationship Id="rId54" Type="http://schemas.openxmlformats.org/officeDocument/2006/relationships/font" Target="fonts/font19.fntdata"/><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1.fntdata"/><Relationship Id="rId49" Type="http://schemas.openxmlformats.org/officeDocument/2006/relationships/font" Target="fonts/font14.fntdata"/><Relationship Id="rId57" Type="http://schemas.openxmlformats.org/officeDocument/2006/relationships/font" Target="fonts/font22.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9.fntdata"/><Relationship Id="rId52" Type="http://schemas.openxmlformats.org/officeDocument/2006/relationships/font" Target="fonts/font17.fntdata"/><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8" name="Shape 118"/>
          <p:cNvSpPr>
            <a:spLocks noGrp="1" noRot="1" noChangeAspect="1"/>
          </p:cNvSpPr>
          <p:nvPr>
            <p:ph type="sldImg"/>
          </p:nvPr>
        </p:nvSpPr>
        <p:spPr>
          <a:xfrm>
            <a:off x="1143000" y="685800"/>
            <a:ext cx="4572000" cy="3429000"/>
          </a:xfrm>
          <a:prstGeom prst="rect">
            <a:avLst/>
          </a:prstGeom>
        </p:spPr>
        <p:txBody>
          <a:bodyPr/>
          <a:lstStyle/>
          <a:p>
            <a:endParaRPr/>
          </a:p>
        </p:txBody>
      </p:sp>
      <p:sp>
        <p:nvSpPr>
          <p:cNvPr id="119" name="Shape 119"/>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sz="1600">
        <a:latin typeface="+mj-lt"/>
        <a:ea typeface="+mj-ea"/>
        <a:cs typeface="+mj-cs"/>
        <a:sym typeface="Roboto"/>
      </a:defRPr>
    </a:lvl1pPr>
    <a:lvl2pPr indent="228600" latinLnBrk="0">
      <a:defRPr sz="1600">
        <a:latin typeface="+mj-lt"/>
        <a:ea typeface="+mj-ea"/>
        <a:cs typeface="+mj-cs"/>
        <a:sym typeface="Roboto"/>
      </a:defRPr>
    </a:lvl2pPr>
    <a:lvl3pPr indent="457200" latinLnBrk="0">
      <a:defRPr sz="1600">
        <a:latin typeface="+mj-lt"/>
        <a:ea typeface="+mj-ea"/>
        <a:cs typeface="+mj-cs"/>
        <a:sym typeface="Roboto"/>
      </a:defRPr>
    </a:lvl3pPr>
    <a:lvl4pPr indent="685800" latinLnBrk="0">
      <a:defRPr sz="1600">
        <a:latin typeface="+mj-lt"/>
        <a:ea typeface="+mj-ea"/>
        <a:cs typeface="+mj-cs"/>
        <a:sym typeface="Roboto"/>
      </a:defRPr>
    </a:lvl4pPr>
    <a:lvl5pPr indent="914400" latinLnBrk="0">
      <a:defRPr sz="1600">
        <a:latin typeface="+mj-lt"/>
        <a:ea typeface="+mj-ea"/>
        <a:cs typeface="+mj-cs"/>
        <a:sym typeface="Roboto"/>
      </a:defRPr>
    </a:lvl5pPr>
    <a:lvl6pPr indent="1143000" latinLnBrk="0">
      <a:defRPr sz="1600">
        <a:latin typeface="+mj-lt"/>
        <a:ea typeface="+mj-ea"/>
        <a:cs typeface="+mj-cs"/>
        <a:sym typeface="Roboto"/>
      </a:defRPr>
    </a:lvl6pPr>
    <a:lvl7pPr indent="1371600" latinLnBrk="0">
      <a:defRPr sz="1600">
        <a:latin typeface="+mj-lt"/>
        <a:ea typeface="+mj-ea"/>
        <a:cs typeface="+mj-cs"/>
        <a:sym typeface="Roboto"/>
      </a:defRPr>
    </a:lvl7pPr>
    <a:lvl8pPr indent="1600200" latinLnBrk="0">
      <a:defRPr sz="1600">
        <a:latin typeface="+mj-lt"/>
        <a:ea typeface="+mj-ea"/>
        <a:cs typeface="+mj-cs"/>
        <a:sym typeface="Roboto"/>
      </a:defRPr>
    </a:lvl8pPr>
    <a:lvl9pPr indent="1828800" latinLnBrk="0">
      <a:defRPr sz="1600">
        <a:latin typeface="+mj-lt"/>
        <a:ea typeface="+mj-ea"/>
        <a:cs typeface="+mj-cs"/>
        <a:sym typeface="Roboto"/>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positivr.fr/pourquoi-femmes-plus-petites-hommes/"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picryl.com/media/the-best-balance-for-uncle-sam-keppler"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picryl.com/media/popular-lectures-on-human-nature"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youtube.com/watch?v=OgM4um9Vvb8"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picryl.com/media/women-against-violence-against-women"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youtube.com/watch?v=pPH2GEB7-X0&amp;t=14s" TargetMode="External"/><Relationship Id="rId2" Type="http://schemas.openxmlformats.org/officeDocument/2006/relationships/slide" Target="../slides/slide26.xml"/><Relationship Id="rId1" Type="http://schemas.openxmlformats.org/officeDocument/2006/relationships/notesMaster" Target="../notesMasters/notesMaster1.xml"/><Relationship Id="rId4" Type="http://schemas.openxmlformats.org/officeDocument/2006/relationships/hyperlink" Target="https://abompard.wordpress.com/2017/02/13/7-raisons-pour-lesquelles-tant-dhommes-ne-comprennent-pas-le-consentement-sexuel/" TargetMode="Externa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picryl.com/media/adam-and-eve-3c559c"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picryl.com/media/this-is-the-man-who-tells-his-wife-that-womans-place-is-in-the-home-we-hill"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publicdomainpictures.net/en/view-image.php?image=76001&amp;picture=we-can-do-it-poster"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picryl.com/media/graphic-statues-no-17-the-woman-who-dared-th-w"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publicdomainpictures.net/en/view-image.php?image=76001&amp;picture=we-can-do-it-poster"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fr.wikipedia.org/wiki/Judith_Butler#/media/Fichier:JudithButler2013.jpg"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en.wikipedia.org/wiki/Feminism#/media/File:Louise_Weiss.jpg"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picryl.com/media/at-the-womans-club-frank-a-nankivell-99"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8" Type="http://schemas.openxmlformats.org/officeDocument/2006/relationships/hyperlink" Target="https://www.youtube.com/watch?v=cAUDKEI4QKI&amp;feature=emb_title" TargetMode="External"/><Relationship Id="rId3" Type="http://schemas.openxmlformats.org/officeDocument/2006/relationships/hyperlink" Target="https://www.facebook.com/reglonow/videos/2163845023833370/" TargetMode="External"/><Relationship Id="rId7" Type="http://schemas.openxmlformats.org/officeDocument/2006/relationships/hyperlink" Target="https://information.tv5monde.com/terriennes/tu-seras-un-homme-mon-fils-une-campagne-pour-eduquer-les-garcons-contre-le-sexisme-240420?fbclid=IwAR0A4T2y7tw97d22er3IJ5nQyh__vhyjQ7PF7ChYH6F5vajxoWylBUv5LmQ" TargetMode="External"/><Relationship Id="rId2" Type="http://schemas.openxmlformats.org/officeDocument/2006/relationships/slide" Target="../slides/slide12.xml"/><Relationship Id="rId1" Type="http://schemas.openxmlformats.org/officeDocument/2006/relationships/notesMaster" Target="../notesMasters/notesMaster1.xml"/><Relationship Id="rId6" Type="http://schemas.openxmlformats.org/officeDocument/2006/relationships/hyperlink" Target="https://girlsgirlsgirlsmag.com/?fbclid=IwAR1RGMJoYh8UG8_SqlroF1cnwVY-3foK5rZ7ptHf5ysWwqmHSb0qB29FNzU" TargetMode="External"/><Relationship Id="rId11" Type="http://schemas.openxmlformats.org/officeDocument/2006/relationships/hyperlink" Target="https://picryl.com/media/leap-year-1e3904" TargetMode="External"/><Relationship Id="rId5" Type="http://schemas.openxmlformats.org/officeDocument/2006/relationships/hyperlink" Target="https://dialoguesavecmonpere.wordpress.com/exemples-du-privilege-masculin/?fbclid=IwAR2tZ0IzfKmKF_hSJ4dorEbP50aj7yVuxXsJN4u5TSN34K6taZF4b5BmL5Y" TargetMode="External"/><Relationship Id="rId10" Type="http://schemas.openxmlformats.org/officeDocument/2006/relationships/hyperlink" Target="https://www.facebook.com/ajplusfrancais/videos/552666615100992" TargetMode="External"/><Relationship Id="rId4" Type="http://schemas.openxmlformats.org/officeDocument/2006/relationships/hyperlink" Target="https://www.youtube.com/watch?v=Tc9M8SoMM-Q" TargetMode="External"/><Relationship Id="rId9" Type="http://schemas.openxmlformats.org/officeDocument/2006/relationships/hyperlink" Target="https://www.youtube.com/watch?v=8aM0mWvEdvo&amp;t=71s&amp;fbclid=IwAR1cAqdOaVb2h0dNVyvmOI551gF5wILsB_cvkXDsIY6gapUa2mTFVAF_lMA" TargetMode="Externa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picryl.com/media/a-poor-man-loaded-with-mischief-or-matrimony-drawn-by-experience-engravd-by"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 name="Shape 122"/>
          <p:cNvSpPr>
            <a:spLocks noGrp="1" noRot="1" noChangeAspect="1"/>
          </p:cNvSpPr>
          <p:nvPr>
            <p:ph type="sldImg"/>
          </p:nvPr>
        </p:nvSpPr>
        <p:spPr>
          <a:prstGeom prst="rect">
            <a:avLst/>
          </a:prstGeom>
        </p:spPr>
        <p:txBody>
          <a:bodyPr/>
          <a:lstStyle/>
          <a:p>
            <a:endParaRPr/>
          </a:p>
        </p:txBody>
      </p:sp>
      <p:sp>
        <p:nvSpPr>
          <p:cNvPr id="123" name="Shape 123"/>
          <p:cNvSpPr>
            <a:spLocks noGrp="1"/>
          </p:cNvSpPr>
          <p:nvPr>
            <p:ph type="body" sz="quarter" idx="1"/>
          </p:nvPr>
        </p:nvSpPr>
        <p:spPr>
          <a:prstGeom prst="rect">
            <a:avLst/>
          </a:prstGeom>
        </p:spPr>
        <p:txBody>
          <a:bodyPr/>
          <a:lstStyle/>
          <a:p>
            <a:r>
              <a:t>Mary Long / </a:t>
            </a:r>
            <a:r>
              <a:rPr u="sng">
                <a:solidFill>
                  <a:srgbClr val="0563C1"/>
                </a:solidFill>
                <a:uFill>
                  <a:solidFill>
                    <a:srgbClr val="0563C1"/>
                  </a:solidFill>
                </a:uFill>
              </a:rPr>
              <a:t>Shutterstock.com</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 name="Shape 205"/>
          <p:cNvSpPr>
            <a:spLocks noGrp="1" noRot="1" noChangeAspect="1"/>
          </p:cNvSpPr>
          <p:nvPr>
            <p:ph type="sldImg"/>
          </p:nvPr>
        </p:nvSpPr>
        <p:spPr>
          <a:prstGeom prst="rect">
            <a:avLst/>
          </a:prstGeom>
        </p:spPr>
        <p:txBody>
          <a:bodyPr/>
          <a:lstStyle/>
          <a:p>
            <a:endParaRPr/>
          </a:p>
        </p:txBody>
      </p:sp>
      <p:sp>
        <p:nvSpPr>
          <p:cNvPr id="206" name="Shape 206"/>
          <p:cNvSpPr>
            <a:spLocks noGrp="1"/>
          </p:cNvSpPr>
          <p:nvPr>
            <p:ph type="body" sz="quarter" idx="1"/>
          </p:nvPr>
        </p:nvSpPr>
        <p:spPr>
          <a:prstGeom prst="rect">
            <a:avLst/>
          </a:prstGeom>
        </p:spPr>
        <p:txBody>
          <a:bodyPr/>
          <a:lstStyle/>
          <a:p>
            <a:r>
              <a:t>Je vous recommande cette excellente vidéo de 4 minutes qui illustre bien comment lorsque des femmes investissent des lieux de savoir, alors les connaissances changent. Exemple ici dans le champ de l’anthropologie, on y apprend que si les hommes sont plus grands en moyenne que les femmes, la différence n’est pas naturelle, mais culturelle. Cette courte vidéo suscite de riches réflexions et discussion en classe </a:t>
            </a:r>
            <a:r>
              <a:rPr u="sng">
                <a:solidFill>
                  <a:srgbClr val="0563C1"/>
                </a:solidFill>
                <a:uFill>
                  <a:solidFill>
                    <a:srgbClr val="0563C1"/>
                  </a:solidFill>
                </a:uFill>
                <a:hlinkClick r:id="rId3"/>
              </a:rPr>
              <a:t>https://positivr.fr/pourquoi-femmes-plus-petites-hommes/</a:t>
            </a:r>
            <a:r>
              <a:t> </a:t>
            </a:r>
          </a:p>
          <a:p>
            <a:endParaRPr/>
          </a:p>
          <a:p>
            <a:r>
              <a:t>Image tirée de </a:t>
            </a:r>
            <a:r>
              <a:rPr u="sng">
                <a:solidFill>
                  <a:srgbClr val="0563C1"/>
                </a:solidFill>
                <a:uFill>
                  <a:solidFill>
                    <a:srgbClr val="0563C1"/>
                  </a:solidFill>
                </a:uFill>
              </a:rPr>
              <a:t>https://picryl.com/media/perspective-b-566e5a</a:t>
            </a:r>
          </a:p>
          <a:p>
            <a:pPr marR="31750">
              <a:lnSpc>
                <a:spcPct val="107000"/>
              </a:lnSpc>
              <a:spcBef>
                <a:spcPts val="800"/>
              </a:spcBef>
              <a:defRPr sz="1100">
                <a:latin typeface="Times New Roman"/>
                <a:ea typeface="Times New Roman"/>
                <a:cs typeface="Times New Roman"/>
                <a:sym typeface="Times New Roman"/>
              </a:defRPr>
            </a:pPr>
            <a:endParaRPr u="sng">
              <a:solidFill>
                <a:srgbClr val="0563C1"/>
              </a:solidFill>
              <a:uFill>
                <a:solidFill>
                  <a:srgbClr val="0563C1"/>
                </a:solidFill>
              </a:uFill>
            </a:endParaRPr>
          </a:p>
          <a:p>
            <a:pPr marR="31750">
              <a:lnSpc>
                <a:spcPct val="107000"/>
              </a:lnSpc>
              <a:spcBef>
                <a:spcPts val="800"/>
              </a:spcBef>
              <a:defRPr sz="1000"/>
            </a:pPr>
            <a:endParaRPr u="sng">
              <a:solidFill>
                <a:srgbClr val="0563C1"/>
              </a:solidFill>
              <a:uFill>
                <a:solidFill>
                  <a:srgbClr val="0563C1"/>
                </a:solidFill>
              </a:u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 name="Shape 212"/>
          <p:cNvSpPr>
            <a:spLocks noGrp="1" noRot="1" noChangeAspect="1"/>
          </p:cNvSpPr>
          <p:nvPr>
            <p:ph type="sldImg"/>
          </p:nvPr>
        </p:nvSpPr>
        <p:spPr>
          <a:xfrm>
            <a:off x="381000" y="685800"/>
            <a:ext cx="6096000" cy="3429000"/>
          </a:xfrm>
          <a:prstGeom prst="rect">
            <a:avLst/>
          </a:prstGeom>
        </p:spPr>
        <p:txBody>
          <a:bodyPr/>
          <a:lstStyle/>
          <a:p>
            <a:endParaRPr/>
          </a:p>
        </p:txBody>
      </p:sp>
      <p:sp>
        <p:nvSpPr>
          <p:cNvPr id="213" name="Shape 213"/>
          <p:cNvSpPr>
            <a:spLocks noGrp="1"/>
          </p:cNvSpPr>
          <p:nvPr>
            <p:ph type="body" sz="quarter" idx="1"/>
          </p:nvPr>
        </p:nvSpPr>
        <p:spPr>
          <a:prstGeom prst="rect">
            <a:avLst/>
          </a:prstGeom>
        </p:spPr>
        <p:txBody>
          <a:bodyPr/>
          <a:lstStyle/>
          <a:p>
            <a:r>
              <a:t>Image tirée de </a:t>
            </a:r>
            <a:r>
              <a:rPr u="sng">
                <a:solidFill>
                  <a:srgbClr val="0563C1"/>
                </a:solidFill>
                <a:uFill>
                  <a:solidFill>
                    <a:srgbClr val="0563C1"/>
                  </a:solidFill>
                </a:uFill>
                <a:hlinkClick r:id="rId3"/>
              </a:rPr>
              <a:t>https://picryl.com/media/the-best-balance-for-uncle-sam-keppler</a:t>
            </a:r>
            <a:r>
              <a:t>. </a:t>
            </a:r>
          </a:p>
          <a:p>
            <a:r>
              <a:t>Nous utilisons cette image pour illustrer une représentation uniquement masculine du travail et de la lutte des classes. Le travail des femmes y est invisible.</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 name="Shape 218"/>
          <p:cNvSpPr>
            <a:spLocks noGrp="1" noRot="1" noChangeAspect="1"/>
          </p:cNvSpPr>
          <p:nvPr>
            <p:ph type="sldImg"/>
          </p:nvPr>
        </p:nvSpPr>
        <p:spPr>
          <a:xfrm>
            <a:off x="381000" y="685800"/>
            <a:ext cx="6096000" cy="3429000"/>
          </a:xfrm>
          <a:prstGeom prst="rect">
            <a:avLst/>
          </a:prstGeom>
        </p:spPr>
        <p:txBody>
          <a:bodyPr/>
          <a:lstStyle/>
          <a:p>
            <a:endParaRPr/>
          </a:p>
        </p:txBody>
      </p:sp>
      <p:sp>
        <p:nvSpPr>
          <p:cNvPr id="219" name="Shape 219"/>
          <p:cNvSpPr>
            <a:spLocks noGrp="1"/>
          </p:cNvSpPr>
          <p:nvPr>
            <p:ph type="body" sz="quarter" idx="1"/>
          </p:nvPr>
        </p:nvSpPr>
        <p:spPr>
          <a:prstGeom prst="rect">
            <a:avLst/>
          </a:prstGeom>
        </p:spPr>
        <p:txBody>
          <a:bodyPr/>
          <a:lstStyle/>
          <a:p>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 name="Shape 229"/>
          <p:cNvSpPr>
            <a:spLocks noGrp="1" noRot="1" noChangeAspect="1"/>
          </p:cNvSpPr>
          <p:nvPr>
            <p:ph type="sldImg"/>
          </p:nvPr>
        </p:nvSpPr>
        <p:spPr>
          <a:prstGeom prst="rect">
            <a:avLst/>
          </a:prstGeom>
        </p:spPr>
        <p:txBody>
          <a:bodyPr/>
          <a:lstStyle/>
          <a:p>
            <a:endParaRPr/>
          </a:p>
        </p:txBody>
      </p:sp>
      <p:sp>
        <p:nvSpPr>
          <p:cNvPr id="230" name="Shape 230"/>
          <p:cNvSpPr>
            <a:spLocks noGrp="1"/>
          </p:cNvSpPr>
          <p:nvPr>
            <p:ph type="body" sz="quarter" idx="1"/>
          </p:nvPr>
        </p:nvSpPr>
        <p:spPr>
          <a:prstGeom prst="rect">
            <a:avLst/>
          </a:prstGeom>
        </p:spPr>
        <p:txBody>
          <a:bodyPr/>
          <a:lstStyle/>
          <a:p>
            <a:r>
              <a:t>Image tirée de </a:t>
            </a:r>
            <a:r>
              <a:rPr u="sng">
                <a:solidFill>
                  <a:srgbClr val="0563C1"/>
                </a:solidFill>
                <a:uFill>
                  <a:solidFill>
                    <a:srgbClr val="0563C1"/>
                  </a:solidFill>
                </a:uFill>
                <a:hlinkClick r:id="rId3"/>
              </a:rPr>
              <a:t>https://picryl.com/media/popular-lectures-on-human-nature</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 name="Shape 241"/>
          <p:cNvSpPr>
            <a:spLocks noGrp="1" noRot="1" noChangeAspect="1"/>
          </p:cNvSpPr>
          <p:nvPr>
            <p:ph type="sldImg"/>
          </p:nvPr>
        </p:nvSpPr>
        <p:spPr>
          <a:prstGeom prst="rect">
            <a:avLst/>
          </a:prstGeom>
        </p:spPr>
        <p:txBody>
          <a:bodyPr/>
          <a:lstStyle/>
          <a:p>
            <a:endParaRPr/>
          </a:p>
        </p:txBody>
      </p:sp>
      <p:sp>
        <p:nvSpPr>
          <p:cNvPr id="242" name="Shape 242"/>
          <p:cNvSpPr>
            <a:spLocks noGrp="1"/>
          </p:cNvSpPr>
          <p:nvPr>
            <p:ph type="body" sz="quarter" idx="1"/>
          </p:nvPr>
        </p:nvSpPr>
        <p:spPr>
          <a:prstGeom prst="rect">
            <a:avLst/>
          </a:prstGeom>
        </p:spPr>
        <p:txBody>
          <a:bodyPr/>
          <a:lstStyle/>
          <a:p>
            <a:r>
              <a:t>Conférence Ted de Vidal « Le cerveau a-t-il un sexe », vidéo de 12 minutes :</a:t>
            </a:r>
            <a:r>
              <a:rPr u="sng">
                <a:solidFill>
                  <a:srgbClr val="0563C1"/>
                </a:solidFill>
                <a:uFill>
                  <a:solidFill>
                    <a:srgbClr val="0563C1"/>
                  </a:solidFill>
                </a:uFill>
              </a:rPr>
              <a:t> </a:t>
            </a:r>
            <a:r>
              <a:rPr u="sng">
                <a:solidFill>
                  <a:srgbClr val="0563C1"/>
                </a:solidFill>
                <a:uFill>
                  <a:solidFill>
                    <a:srgbClr val="0563C1"/>
                  </a:solidFill>
                </a:uFill>
                <a:hlinkClick r:id="rId3"/>
              </a:rPr>
              <a:t>https://www.youtube.com/watch?v=OgM4um9Vvb8</a:t>
            </a:r>
            <a:r>
              <a:rPr u="sng">
                <a:solidFill>
                  <a:srgbClr val="0563C1"/>
                </a:solidFill>
                <a:uFill>
                  <a:solidFill>
                    <a:srgbClr val="0563C1"/>
                  </a:solidFill>
                </a:uFill>
              </a:rPr>
              <a:t>. </a:t>
            </a:r>
          </a:p>
          <a:p>
            <a:endParaRPr sz="1100">
              <a:latin typeface="Times New Roman"/>
              <a:ea typeface="Times New Roman"/>
              <a:cs typeface="Times New Roman"/>
              <a:sym typeface="Times New Roman"/>
            </a:endParaRPr>
          </a:p>
          <a:p>
            <a:r>
              <a:t>Image tirée de </a:t>
            </a:r>
            <a:r>
              <a:rPr u="sng">
                <a:solidFill>
                  <a:srgbClr val="0563C1"/>
                </a:solidFill>
                <a:uFill>
                  <a:solidFill>
                    <a:srgbClr val="0563C1"/>
                  </a:solidFill>
                </a:uFill>
              </a:rPr>
              <a:t>https://picryl.com/media/the-wheel-that-cant-be-stopped-its-human-nature-ehrhart</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 name="Shape 248"/>
          <p:cNvSpPr>
            <a:spLocks noGrp="1" noRot="1" noChangeAspect="1"/>
          </p:cNvSpPr>
          <p:nvPr>
            <p:ph type="sldImg"/>
          </p:nvPr>
        </p:nvSpPr>
        <p:spPr>
          <a:prstGeom prst="rect">
            <a:avLst/>
          </a:prstGeom>
        </p:spPr>
        <p:txBody>
          <a:bodyPr/>
          <a:lstStyle/>
          <a:p>
            <a:endParaRPr/>
          </a:p>
        </p:txBody>
      </p:sp>
      <p:sp>
        <p:nvSpPr>
          <p:cNvPr id="249" name="Shape 249"/>
          <p:cNvSpPr>
            <a:spLocks noGrp="1"/>
          </p:cNvSpPr>
          <p:nvPr>
            <p:ph type="body" sz="quarter" idx="1"/>
          </p:nvPr>
        </p:nvSpPr>
        <p:spPr>
          <a:prstGeom prst="rect">
            <a:avLst/>
          </a:prstGeom>
        </p:spPr>
        <p:txBody>
          <a:bodyPr/>
          <a:lstStyle/>
          <a:p>
            <a:r>
              <a:t>Image tirée de </a:t>
            </a:r>
            <a:r>
              <a:rPr u="sng">
                <a:solidFill>
                  <a:srgbClr val="0563C1"/>
                </a:solidFill>
                <a:uFill>
                  <a:solidFill>
                    <a:srgbClr val="0563C1"/>
                  </a:solidFill>
                </a:uFill>
              </a:rPr>
              <a:t>https://fr.wikipedia.org/wiki/Simone_de_Beauvoir#/media/Fichier:Simone_de_Beauvoir2.png</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 name="Shape 258"/>
          <p:cNvSpPr>
            <a:spLocks noGrp="1" noRot="1" noChangeAspect="1"/>
          </p:cNvSpPr>
          <p:nvPr>
            <p:ph type="sldImg"/>
          </p:nvPr>
        </p:nvSpPr>
        <p:spPr>
          <a:prstGeom prst="rect">
            <a:avLst/>
          </a:prstGeom>
        </p:spPr>
        <p:txBody>
          <a:bodyPr/>
          <a:lstStyle/>
          <a:p>
            <a:endParaRPr/>
          </a:p>
        </p:txBody>
      </p:sp>
      <p:sp>
        <p:nvSpPr>
          <p:cNvPr id="259" name="Shape 259"/>
          <p:cNvSpPr>
            <a:spLocks noGrp="1"/>
          </p:cNvSpPr>
          <p:nvPr>
            <p:ph type="body" sz="quarter" idx="1"/>
          </p:nvPr>
        </p:nvSpPr>
        <p:spPr>
          <a:prstGeom prst="rect">
            <a:avLst/>
          </a:prstGeom>
        </p:spPr>
        <p:txBody>
          <a:bodyPr/>
          <a:lstStyle/>
          <a:p>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 name="Shape 265"/>
          <p:cNvSpPr>
            <a:spLocks noGrp="1" noRot="1" noChangeAspect="1"/>
          </p:cNvSpPr>
          <p:nvPr>
            <p:ph type="sldImg"/>
          </p:nvPr>
        </p:nvSpPr>
        <p:spPr>
          <a:prstGeom prst="rect">
            <a:avLst/>
          </a:prstGeom>
        </p:spPr>
        <p:txBody>
          <a:bodyPr/>
          <a:lstStyle/>
          <a:p>
            <a:endParaRPr/>
          </a:p>
        </p:txBody>
      </p:sp>
      <p:sp>
        <p:nvSpPr>
          <p:cNvPr id="266" name="Shape 266"/>
          <p:cNvSpPr>
            <a:spLocks noGrp="1"/>
          </p:cNvSpPr>
          <p:nvPr>
            <p:ph type="body" sz="quarter" idx="1"/>
          </p:nvPr>
        </p:nvSpPr>
        <p:spPr>
          <a:prstGeom prst="rect">
            <a:avLst/>
          </a:prstGeom>
        </p:spPr>
        <p:txBody>
          <a:bodyPr/>
          <a:lstStyle/>
          <a:p>
            <a:r>
              <a:t>Image tirée de </a:t>
            </a:r>
            <a:r>
              <a:rPr u="sng">
                <a:solidFill>
                  <a:srgbClr val="0563C1"/>
                </a:solidFill>
                <a:uFill>
                  <a:solidFill>
                    <a:srgbClr val="0563C1"/>
                  </a:solidFill>
                </a:uFill>
                <a:hlinkClick r:id="rId3"/>
              </a:rPr>
              <a:t>https://picryl.com/media/women-against-violence-against-women</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 name="Shape 275"/>
          <p:cNvSpPr>
            <a:spLocks noGrp="1" noRot="1" noChangeAspect="1"/>
          </p:cNvSpPr>
          <p:nvPr>
            <p:ph type="sldImg"/>
          </p:nvPr>
        </p:nvSpPr>
        <p:spPr>
          <a:prstGeom prst="rect">
            <a:avLst/>
          </a:prstGeom>
        </p:spPr>
        <p:txBody>
          <a:bodyPr/>
          <a:lstStyle/>
          <a:p>
            <a:endParaRPr/>
          </a:p>
        </p:txBody>
      </p:sp>
      <p:sp>
        <p:nvSpPr>
          <p:cNvPr id="276" name="Shape 276"/>
          <p:cNvSpPr>
            <a:spLocks noGrp="1"/>
          </p:cNvSpPr>
          <p:nvPr>
            <p:ph type="body" sz="quarter" idx="1"/>
          </p:nvPr>
        </p:nvSpPr>
        <p:spPr>
          <a:prstGeom prst="rect">
            <a:avLst/>
          </a:prstGeom>
        </p:spPr>
        <p:txBody>
          <a:bodyPr/>
          <a:lstStyle/>
          <a:p>
            <a:r>
              <a:t>Vidéo de 5 minutes à présenter en classe sur la culture du viol par le youtoubeur qui produit Et tout le monde s’en fout: </a:t>
            </a:r>
            <a:br/>
            <a:r>
              <a:rPr u="sng">
                <a:solidFill>
                  <a:srgbClr val="0563C1"/>
                </a:solidFill>
                <a:uFill>
                  <a:solidFill>
                    <a:srgbClr val="0563C1"/>
                  </a:solidFill>
                </a:uFill>
                <a:hlinkClick r:id="rId3"/>
              </a:rPr>
              <a:t>https://www.youtube.com/watch?v=pPH2GEB7-X0&amp;t=14s</a:t>
            </a:r>
          </a:p>
          <a:p>
            <a:endParaRPr u="sng">
              <a:solidFill>
                <a:srgbClr val="0563C1"/>
              </a:solidFill>
              <a:uFill>
                <a:solidFill>
                  <a:srgbClr val="0563C1"/>
                </a:solidFill>
              </a:uFill>
              <a:hlinkClick r:id="rId3"/>
            </a:endParaRPr>
          </a:p>
          <a:p>
            <a:r>
              <a:t>Article sur la culture du viol, bien illustré par des exemples de culture populaire très connus (possible de le parcourir en classe à l’écran).</a:t>
            </a:r>
            <a:endParaRPr sz="1000"/>
          </a:p>
          <a:p>
            <a:r>
              <a:t>« 7 raisons pour lesquelles tant d’hommes ne comprennent pas le consentement sexuel » </a:t>
            </a:r>
            <a:br/>
            <a:r>
              <a:rPr u="sng">
                <a:solidFill>
                  <a:srgbClr val="0563C1"/>
                </a:solidFill>
                <a:uFill>
                  <a:solidFill>
                    <a:srgbClr val="0563C1"/>
                  </a:solidFill>
                </a:uFill>
                <a:hlinkClick r:id="rId4"/>
              </a:rPr>
              <a:t>https://abompard.wordpress.com/2017/02/13/7-raisons-pour-lesquelles-tant-dhommes-ne-comprennent-pas-le-consentement-sexuel/</a:t>
            </a:r>
            <a:endParaRPr sz="1000">
              <a:latin typeface="Georgia"/>
              <a:ea typeface="Georgia"/>
              <a:cs typeface="Georgia"/>
              <a:sym typeface="Georgia"/>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 name="Shape 283"/>
          <p:cNvSpPr>
            <a:spLocks noGrp="1" noRot="1" noChangeAspect="1"/>
          </p:cNvSpPr>
          <p:nvPr>
            <p:ph type="sldImg"/>
          </p:nvPr>
        </p:nvSpPr>
        <p:spPr>
          <a:xfrm>
            <a:off x="381000" y="685800"/>
            <a:ext cx="6096000" cy="3429000"/>
          </a:xfrm>
          <a:prstGeom prst="rect">
            <a:avLst/>
          </a:prstGeom>
        </p:spPr>
        <p:txBody>
          <a:bodyPr/>
          <a:lstStyle/>
          <a:p>
            <a:endParaRPr/>
          </a:p>
        </p:txBody>
      </p:sp>
      <p:sp>
        <p:nvSpPr>
          <p:cNvPr id="284" name="Shape 284"/>
          <p:cNvSpPr>
            <a:spLocks noGrp="1"/>
          </p:cNvSpPr>
          <p:nvPr>
            <p:ph type="body" sz="quarter" idx="1"/>
          </p:nvPr>
        </p:nvSpPr>
        <p:spPr>
          <a:prstGeom prst="rect">
            <a:avLst/>
          </a:prstGeom>
        </p:spPr>
        <p:txBody>
          <a:bodyPr/>
          <a:lstStyle/>
          <a:p>
            <a:r>
              <a:rPr dirty="0" err="1"/>
              <a:t>Détail</a:t>
            </a:r>
            <a:r>
              <a:rPr dirty="0"/>
              <a:t>, couverture de </a:t>
            </a:r>
            <a:r>
              <a:rPr dirty="0" err="1"/>
              <a:t>l'ouvrage</a:t>
            </a:r>
            <a:r>
              <a:rPr dirty="0"/>
              <a:t> </a:t>
            </a:r>
            <a:r>
              <a:rPr i="1" dirty="0"/>
              <a:t>Feminist Theory</a:t>
            </a:r>
            <a:r>
              <a:rPr dirty="0"/>
              <a:t> : From Margin to Center (1984), par bell hooks.</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 name="Shape 129"/>
          <p:cNvSpPr>
            <a:spLocks noGrp="1" noRot="1" noChangeAspect="1"/>
          </p:cNvSpPr>
          <p:nvPr>
            <p:ph type="sldImg"/>
          </p:nvPr>
        </p:nvSpPr>
        <p:spPr>
          <a:prstGeom prst="rect">
            <a:avLst/>
          </a:prstGeom>
        </p:spPr>
        <p:txBody>
          <a:bodyPr/>
          <a:lstStyle/>
          <a:p>
            <a:endParaRPr/>
          </a:p>
        </p:txBody>
      </p:sp>
      <p:sp>
        <p:nvSpPr>
          <p:cNvPr id="130" name="Shape 130"/>
          <p:cNvSpPr>
            <a:spLocks noGrp="1"/>
          </p:cNvSpPr>
          <p:nvPr>
            <p:ph type="body" sz="quarter" idx="1"/>
          </p:nvPr>
        </p:nvSpPr>
        <p:spPr>
          <a:prstGeom prst="rect">
            <a:avLst/>
          </a:prstGeom>
        </p:spPr>
        <p:txBody>
          <a:bodyPr/>
          <a:lstStyle/>
          <a:p>
            <a:r>
              <a:t>*Les réflexions actuelles sur la fluidité des genres et la remise en question de leur binarité, soit le fait de concevoir uniquement deux sexes et deux genres, nous invitent à nuancer notre manière de parler « des femmes » et « des hommes ». Pour simplifier la présentation, nous conservons ces concepts, même s’il est préférable selon ce point de vue de parler « des personnes désignées femmes à la naissance » et « des personnes désignées hommes à la naissance ». De plus, lorsque nous parlons des « femmes » nous faisons référence à une catégorie sociologique générale et ainsi, certaines femmes singulières ne sont pas nécessairement concernées.</a:t>
            </a:r>
          </a:p>
          <a:p>
            <a:r>
              <a:t>Image tirée de </a:t>
            </a:r>
            <a:r>
              <a:rPr u="sng">
                <a:solidFill>
                  <a:srgbClr val="0563C1"/>
                </a:solidFill>
                <a:uFill>
                  <a:solidFill>
                    <a:srgbClr val="0563C1"/>
                  </a:solidFill>
                </a:uFill>
                <a:hlinkClick r:id="rId3"/>
              </a:rPr>
              <a:t>https://picryl.com/media/adam-and-eve-3c559c</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 name="Shape 295"/>
          <p:cNvSpPr>
            <a:spLocks noGrp="1" noRot="1" noChangeAspect="1"/>
          </p:cNvSpPr>
          <p:nvPr>
            <p:ph type="sldImg"/>
          </p:nvPr>
        </p:nvSpPr>
        <p:spPr>
          <a:prstGeom prst="rect">
            <a:avLst/>
          </a:prstGeom>
        </p:spPr>
        <p:txBody>
          <a:bodyPr/>
          <a:lstStyle/>
          <a:p>
            <a:endParaRPr/>
          </a:p>
        </p:txBody>
      </p:sp>
      <p:sp>
        <p:nvSpPr>
          <p:cNvPr id="296" name="Shape 296"/>
          <p:cNvSpPr>
            <a:spLocks noGrp="1"/>
          </p:cNvSpPr>
          <p:nvPr>
            <p:ph type="body" sz="quarter" idx="1"/>
          </p:nvPr>
        </p:nvSpPr>
        <p:spPr>
          <a:prstGeom prst="rect">
            <a:avLst/>
          </a:prstGeom>
        </p:spPr>
        <p:txBody>
          <a:bodyPr/>
          <a:lstStyle/>
          <a:p>
            <a:r>
              <a:t>Image tirée de </a:t>
            </a:r>
            <a:r>
              <a:rPr u="sng">
                <a:solidFill>
                  <a:srgbClr val="0563C1"/>
                </a:solidFill>
                <a:uFill>
                  <a:solidFill>
                    <a:srgbClr val="0563C1"/>
                  </a:solidFill>
                </a:uFill>
                <a:hlinkClick r:id="rId3"/>
              </a:rPr>
              <a:t>https://picryl.com/media/this-is-the-man-who-tells-his-wife-that-womans-place-is-in-the-home-we-hill</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 name="Shape 306"/>
          <p:cNvSpPr>
            <a:spLocks noGrp="1" noRot="1" noChangeAspect="1"/>
          </p:cNvSpPr>
          <p:nvPr>
            <p:ph type="sldImg"/>
          </p:nvPr>
        </p:nvSpPr>
        <p:spPr>
          <a:prstGeom prst="rect">
            <a:avLst/>
          </a:prstGeom>
        </p:spPr>
        <p:txBody>
          <a:bodyPr/>
          <a:lstStyle/>
          <a:p>
            <a:endParaRPr/>
          </a:p>
        </p:txBody>
      </p:sp>
      <p:sp>
        <p:nvSpPr>
          <p:cNvPr id="307" name="Shape 307"/>
          <p:cNvSpPr>
            <a:spLocks noGrp="1"/>
          </p:cNvSpPr>
          <p:nvPr>
            <p:ph type="body" sz="quarter" idx="1"/>
          </p:nvPr>
        </p:nvSpPr>
        <p:spPr>
          <a:prstGeom prst="rect">
            <a:avLst/>
          </a:prstGeom>
        </p:spPr>
        <p:txBody>
          <a:bodyPr/>
          <a:lstStyle/>
          <a:p>
            <a:r>
              <a:t>Image tirée de </a:t>
            </a:r>
            <a:r>
              <a:rPr u="sng">
                <a:solidFill>
                  <a:srgbClr val="0563C1"/>
                </a:solidFill>
                <a:uFill>
                  <a:solidFill>
                    <a:srgbClr val="0563C1"/>
                  </a:solidFill>
                </a:uFill>
                <a:hlinkClick r:id="rId3"/>
              </a:rPr>
              <a:t>https://www.publicdomainpictures.net/en/view-image.php?image=76001&amp;picture=we-can-do-it-poster</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 name="Shape 145"/>
          <p:cNvSpPr>
            <a:spLocks noGrp="1" noRot="1" noChangeAspect="1"/>
          </p:cNvSpPr>
          <p:nvPr>
            <p:ph type="sldImg"/>
          </p:nvPr>
        </p:nvSpPr>
        <p:spPr>
          <a:prstGeom prst="rect">
            <a:avLst/>
          </a:prstGeom>
        </p:spPr>
        <p:txBody>
          <a:bodyPr/>
          <a:lstStyle/>
          <a:p>
            <a:endParaRPr/>
          </a:p>
        </p:txBody>
      </p:sp>
      <p:sp>
        <p:nvSpPr>
          <p:cNvPr id="146" name="Shape 146"/>
          <p:cNvSpPr>
            <a:spLocks noGrp="1"/>
          </p:cNvSpPr>
          <p:nvPr>
            <p:ph type="body" sz="quarter" idx="1"/>
          </p:nvPr>
        </p:nvSpPr>
        <p:spPr>
          <a:prstGeom prst="rect">
            <a:avLst/>
          </a:prstGeom>
        </p:spPr>
        <p:txBody>
          <a:bodyPr/>
          <a:lstStyle/>
          <a:p>
            <a:r>
              <a:t>Image tirée de </a:t>
            </a:r>
            <a:r>
              <a:rPr u="sng">
                <a:solidFill>
                  <a:srgbClr val="0563C1"/>
                </a:solidFill>
                <a:uFill>
                  <a:solidFill>
                    <a:srgbClr val="0563C1"/>
                  </a:solidFill>
                </a:uFill>
                <a:hlinkClick r:id="rId3"/>
              </a:rPr>
              <a:t>https://picryl.com/media/graphic-statues-no-17-the-woman-who-dared-th-w</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 name="Shape 162"/>
          <p:cNvSpPr>
            <a:spLocks noGrp="1" noRot="1" noChangeAspect="1"/>
          </p:cNvSpPr>
          <p:nvPr>
            <p:ph type="sldImg"/>
          </p:nvPr>
        </p:nvSpPr>
        <p:spPr>
          <a:prstGeom prst="rect">
            <a:avLst/>
          </a:prstGeom>
        </p:spPr>
        <p:txBody>
          <a:bodyPr/>
          <a:lstStyle/>
          <a:p>
            <a:endParaRPr/>
          </a:p>
        </p:txBody>
      </p:sp>
      <p:sp>
        <p:nvSpPr>
          <p:cNvPr id="163" name="Shape 163"/>
          <p:cNvSpPr>
            <a:spLocks noGrp="1"/>
          </p:cNvSpPr>
          <p:nvPr>
            <p:ph type="body" sz="quarter" idx="1"/>
          </p:nvPr>
        </p:nvSpPr>
        <p:spPr>
          <a:prstGeom prst="rect">
            <a:avLst/>
          </a:prstGeom>
        </p:spPr>
        <p:txBody>
          <a:bodyPr/>
          <a:lstStyle/>
          <a:p>
            <a:r>
              <a:t>Image tirée de </a:t>
            </a:r>
            <a:r>
              <a:rPr u="sng">
                <a:solidFill>
                  <a:srgbClr val="0563C1"/>
                </a:solidFill>
                <a:uFill>
                  <a:solidFill>
                    <a:srgbClr val="0563C1"/>
                  </a:solidFill>
                </a:uFill>
                <a:hlinkClick r:id="rId3"/>
              </a:rPr>
              <a:t>https://www.publicdomainpictures.net/en/view-image.php?image=76001&amp;picture=we-can-do-it-poster</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 name="Shape 169"/>
          <p:cNvSpPr>
            <a:spLocks noGrp="1" noRot="1" noChangeAspect="1"/>
          </p:cNvSpPr>
          <p:nvPr>
            <p:ph type="sldImg"/>
          </p:nvPr>
        </p:nvSpPr>
        <p:spPr>
          <a:prstGeom prst="rect">
            <a:avLst/>
          </a:prstGeom>
        </p:spPr>
        <p:txBody>
          <a:bodyPr/>
          <a:lstStyle/>
          <a:p>
            <a:endParaRPr/>
          </a:p>
        </p:txBody>
      </p:sp>
      <p:sp>
        <p:nvSpPr>
          <p:cNvPr id="170" name="Shape 170"/>
          <p:cNvSpPr>
            <a:spLocks noGrp="1"/>
          </p:cNvSpPr>
          <p:nvPr>
            <p:ph type="body" sz="quarter" idx="1"/>
          </p:nvPr>
        </p:nvSpPr>
        <p:spPr>
          <a:prstGeom prst="rect">
            <a:avLst/>
          </a:prstGeom>
        </p:spPr>
        <p:txBody>
          <a:bodyPr/>
          <a:lstStyle/>
          <a:p>
            <a:r>
              <a:t>Image tirée de </a:t>
            </a:r>
            <a:r>
              <a:rPr u="sng">
                <a:solidFill>
                  <a:srgbClr val="0563C1"/>
                </a:solidFill>
                <a:uFill>
                  <a:solidFill>
                    <a:srgbClr val="0563C1"/>
                  </a:solidFill>
                </a:uFill>
                <a:hlinkClick r:id="rId3"/>
              </a:rPr>
              <a:t>https://fr.wikipedia.org/wiki/Judith_Butler#/media/Fichier:JudithButler2013.jpg</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 name="Shape 177"/>
          <p:cNvSpPr>
            <a:spLocks noGrp="1" noRot="1" noChangeAspect="1"/>
          </p:cNvSpPr>
          <p:nvPr>
            <p:ph type="sldImg"/>
          </p:nvPr>
        </p:nvSpPr>
        <p:spPr>
          <a:prstGeom prst="rect">
            <a:avLst/>
          </a:prstGeom>
        </p:spPr>
        <p:txBody>
          <a:bodyPr/>
          <a:lstStyle/>
          <a:p>
            <a:endParaRPr/>
          </a:p>
        </p:txBody>
      </p:sp>
      <p:sp>
        <p:nvSpPr>
          <p:cNvPr id="178" name="Shape 178"/>
          <p:cNvSpPr>
            <a:spLocks noGrp="1"/>
          </p:cNvSpPr>
          <p:nvPr>
            <p:ph type="body" sz="quarter" idx="1"/>
          </p:nvPr>
        </p:nvSpPr>
        <p:spPr>
          <a:prstGeom prst="rect">
            <a:avLst/>
          </a:prstGeom>
        </p:spPr>
        <p:txBody>
          <a:bodyPr/>
          <a:lstStyle/>
          <a:p>
            <a:r>
              <a:t>Image tirée de </a:t>
            </a:r>
            <a:r>
              <a:rPr u="sng">
                <a:solidFill>
                  <a:srgbClr val="0563C1"/>
                </a:solidFill>
                <a:uFill>
                  <a:solidFill>
                    <a:srgbClr val="0563C1"/>
                  </a:solidFill>
                </a:uFill>
                <a:hlinkClick r:id="rId3"/>
              </a:rPr>
              <a:t>https://en.wikipedia.org/wiki/Feminism#/media/File:Louise_Weiss.jpg</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 name="Shape 184"/>
          <p:cNvSpPr>
            <a:spLocks noGrp="1" noRot="1" noChangeAspect="1"/>
          </p:cNvSpPr>
          <p:nvPr>
            <p:ph type="sldImg"/>
          </p:nvPr>
        </p:nvSpPr>
        <p:spPr>
          <a:xfrm>
            <a:off x="381000" y="685800"/>
            <a:ext cx="6096000" cy="3429000"/>
          </a:xfrm>
          <a:prstGeom prst="rect">
            <a:avLst/>
          </a:prstGeom>
        </p:spPr>
        <p:txBody>
          <a:bodyPr/>
          <a:lstStyle/>
          <a:p>
            <a:endParaRPr/>
          </a:p>
        </p:txBody>
      </p:sp>
      <p:sp>
        <p:nvSpPr>
          <p:cNvPr id="185" name="Shape 185"/>
          <p:cNvSpPr>
            <a:spLocks noGrp="1"/>
          </p:cNvSpPr>
          <p:nvPr>
            <p:ph type="body" sz="quarter" idx="1"/>
          </p:nvPr>
        </p:nvSpPr>
        <p:spPr>
          <a:prstGeom prst="rect">
            <a:avLst/>
          </a:prstGeom>
        </p:spPr>
        <p:txBody>
          <a:bodyPr/>
          <a:lstStyle/>
          <a:p>
            <a:r>
              <a:t>Image tirée de </a:t>
            </a:r>
            <a:r>
              <a:rPr u="sng">
                <a:solidFill>
                  <a:srgbClr val="0563C1"/>
                </a:solidFill>
                <a:uFill>
                  <a:solidFill>
                    <a:srgbClr val="0563C1"/>
                  </a:solidFill>
                </a:uFill>
                <a:hlinkClick r:id="rId3"/>
              </a:rPr>
              <a:t>https://picryl.com/media/at-the-womans-club-frank-a-nankivell-99</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 name="Shape 191"/>
          <p:cNvSpPr>
            <a:spLocks noGrp="1" noRot="1" noChangeAspect="1"/>
          </p:cNvSpPr>
          <p:nvPr>
            <p:ph type="sldImg"/>
          </p:nvPr>
        </p:nvSpPr>
        <p:spPr>
          <a:xfrm>
            <a:off x="381000" y="685800"/>
            <a:ext cx="6096000" cy="3429000"/>
          </a:xfrm>
          <a:prstGeom prst="rect">
            <a:avLst/>
          </a:prstGeom>
        </p:spPr>
        <p:txBody>
          <a:bodyPr/>
          <a:lstStyle/>
          <a:p>
            <a:endParaRPr/>
          </a:p>
        </p:txBody>
      </p:sp>
      <p:sp>
        <p:nvSpPr>
          <p:cNvPr id="192" name="Shape 192"/>
          <p:cNvSpPr>
            <a:spLocks noGrp="1"/>
          </p:cNvSpPr>
          <p:nvPr>
            <p:ph type="body" sz="quarter" idx="1"/>
          </p:nvPr>
        </p:nvSpPr>
        <p:spPr>
          <a:prstGeom prst="rect">
            <a:avLst/>
          </a:prstGeom>
        </p:spPr>
        <p:txBody>
          <a:bodyPr/>
          <a:lstStyle/>
          <a:p>
            <a:pPr>
              <a:spcBef>
                <a:spcPts val="700"/>
              </a:spcBef>
              <a:defRPr>
                <a:latin typeface="Roboto Medium"/>
                <a:ea typeface="Roboto Medium"/>
                <a:cs typeface="Roboto Medium"/>
                <a:sym typeface="Roboto Medium"/>
              </a:defRPr>
            </a:pPr>
            <a:r>
              <a:t>Sur la masculinité et ses privilèges</a:t>
            </a:r>
          </a:p>
          <a:p>
            <a:pPr>
              <a:spcBef>
                <a:spcPts val="700"/>
              </a:spcBef>
            </a:pPr>
            <a:r>
              <a:t>- Vidéo de 6 minutes qui suscite toujours des discussions en classe intéressantes. Quatre jeunes hommes de Montréal y témoignent de leur perception de la masculinité et de l’impact des normes de genre sur leur vie  </a:t>
            </a:r>
            <a:r>
              <a:rPr u="sng">
                <a:solidFill>
                  <a:srgbClr val="0563C1"/>
                </a:solidFill>
                <a:uFill>
                  <a:solidFill>
                    <a:srgbClr val="0563C1"/>
                  </a:solidFill>
                </a:uFill>
                <a:hlinkClick r:id="rId3"/>
              </a:rPr>
              <a:t>https://www.facebook.com/reglonow/videos/2163845023833370/</a:t>
            </a:r>
            <a:r>
              <a:t> </a:t>
            </a:r>
          </a:p>
          <a:p>
            <a:pPr>
              <a:spcBef>
                <a:spcPts val="700"/>
              </a:spcBef>
            </a:pPr>
            <a:r>
              <a:t>- Vidéo de 7 minutes du youtubeur québécois Kévin Marquis, « Journée relax dans la vie d'un privilégié masculin », </a:t>
            </a:r>
            <a:r>
              <a:rPr u="sng">
                <a:solidFill>
                  <a:srgbClr val="0563C1"/>
                </a:solidFill>
                <a:uFill>
                  <a:solidFill>
                    <a:srgbClr val="0563C1"/>
                  </a:solidFill>
                </a:uFill>
                <a:hlinkClick r:id="rId4"/>
              </a:rPr>
              <a:t>https://www.youtube.com/watch?v=Tc9M8SoMM-Q</a:t>
            </a:r>
            <a:r>
              <a:rPr u="sng">
                <a:solidFill>
                  <a:srgbClr val="0563C1"/>
                </a:solidFill>
              </a:rPr>
              <a:t>. </a:t>
            </a:r>
            <a:r>
              <a:rPr>
                <a:solidFill>
                  <a:srgbClr val="0563C1"/>
                </a:solidFill>
              </a:rPr>
              <a:t>Inspiré de l’article de </a:t>
            </a:r>
            <a:r>
              <a:t>« 120+ exemples du privilège masculin dans la vie de tous les jours » </a:t>
            </a:r>
            <a:r>
              <a:rPr u="sng">
                <a:solidFill>
                  <a:srgbClr val="0563C1"/>
                </a:solidFill>
                <a:uFill>
                  <a:solidFill>
                    <a:srgbClr val="0563C1"/>
                  </a:solidFill>
                </a:uFill>
                <a:hlinkClick r:id="rId5"/>
              </a:rPr>
              <a:t>https://dialoguesavecmonpere.wordpress.com/exemples-du-privilege-masculin/?fbclid=IwAR2tZ0IzfKmKF_hSJ4dorEbP50aj7yVuxXsJN4u5TSN34K6taZF4b5BmL5Y</a:t>
            </a:r>
            <a:r>
              <a:t> (On y explique d’abord ce qu’est un privilège et en quoi la « masculinité traditionnelle » est encore récompensée par de nombreux privilèges. Pour l’illustrer, l’autrice propose une liste de 121 de ces privilèges. Cette lecture permet de répondre à la question que les femmes se font souvent poser, à savoir en quoi elles sont encore affectées par le sexisme. Possible de le survoler à l’écran en classe). </a:t>
            </a:r>
          </a:p>
          <a:p>
            <a:pPr>
              <a:spcBef>
                <a:spcPts val="700"/>
              </a:spcBef>
            </a:pPr>
            <a:r>
              <a:t>Vidéo choc de 2 minutes 50 secondes sur les différentes injonctions sociales imposées aux femmes. La vidéo est en anglais, mais avec il est possible de mettre des sous-titres en français : </a:t>
            </a:r>
            <a:r>
              <a:rPr u="sng">
                <a:solidFill>
                  <a:srgbClr val="0563C1"/>
                </a:solidFill>
                <a:uFill>
                  <a:solidFill>
                    <a:srgbClr val="0563C1"/>
                  </a:solidFill>
                </a:uFill>
                <a:hlinkClick r:id="rId6"/>
              </a:rPr>
              <a:t>https://girlsgirlsgirlsmag.com/?fbclid=IwAR1RGMJoYh8UG8_SqlroF1cnwVY-3foK5rZ7ptHf5ysWwqmHSb0qB29FNzU</a:t>
            </a:r>
            <a:r>
              <a:t> </a:t>
            </a:r>
          </a:p>
          <a:p>
            <a:pPr>
              <a:spcBef>
                <a:spcPts val="700"/>
              </a:spcBef>
            </a:pPr>
            <a:r>
              <a:rPr u="sng">
                <a:solidFill>
                  <a:srgbClr val="0563C1"/>
                </a:solidFill>
                <a:uFill>
                  <a:solidFill>
                    <a:srgbClr val="0563C1"/>
                  </a:solidFill>
                </a:uFill>
                <a:hlinkClick r:id="rId7"/>
              </a:rPr>
              <a:t>https://information.tv5monde.com/terriennes/tu-seras-un-homme-mon-fils-une-campagne-pour-eduquer-les-garcons-contre-le-sexisme-240420?fbclid=IwAR0A4T2y7tw97d22er3IJ5nQyh__vhyjQ7PF7ChYH6F5vajxoWylBUv5LmQ</a:t>
            </a:r>
            <a:r>
              <a:t> </a:t>
            </a:r>
          </a:p>
          <a:p>
            <a:pPr>
              <a:spcBef>
                <a:spcPts val="700"/>
              </a:spcBef>
            </a:pPr>
            <a:r>
              <a:t>Cet article aborde la campagne de la Fondation des femmes, en France, contre la violence et le harcèlement faits aux femmes. Deux vidéos y sont présentées, qui peuvent être visionnées en classe. Une première, très courte (45 secondes), qui est une publicité pour sensibiliser les hommes à la masculinité toxique. La deuxième est un court-métrage réalisé par les élèves d’une classe de 6e du collège Mendès France, à Marcoussis, et aborde habilement le sexisme de manière générale. </a:t>
            </a:r>
          </a:p>
          <a:p>
            <a:pPr>
              <a:spcBef>
                <a:spcPts val="700"/>
              </a:spcBef>
            </a:pPr>
            <a:r>
              <a:t>La distinction sexe/genre peut aussi être l’occasion d’aborder différents enjeux relatifs aux sexes, genres, orientations sexuelles et identités sexuelles. </a:t>
            </a:r>
          </a:p>
          <a:p>
            <a:pPr>
              <a:spcBef>
                <a:spcPts val="700"/>
              </a:spcBef>
            </a:pPr>
            <a:endParaRPr/>
          </a:p>
          <a:p>
            <a:pPr>
              <a:spcBef>
                <a:spcPts val="700"/>
              </a:spcBef>
            </a:pPr>
            <a:r>
              <a:t>Cette vidéo de 4 minutes 25 secondes présente le témoignage des quatre personnes intersexuées. Même si elle est en anglais, les patricipant.e.s s’expriment clairement. </a:t>
            </a:r>
            <a:r>
              <a:rPr u="sng">
                <a:solidFill>
                  <a:srgbClr val="0563C1"/>
                </a:solidFill>
                <a:uFill>
                  <a:solidFill>
                    <a:srgbClr val="0563C1"/>
                  </a:solidFill>
                </a:uFill>
                <a:hlinkClick r:id="rId8"/>
              </a:rPr>
              <a:t>https://www.youtube.com/watch?v=cAUDKEI4QKI&amp;feature=emb_title</a:t>
            </a:r>
          </a:p>
          <a:p>
            <a:pPr>
              <a:spcBef>
                <a:spcPts val="700"/>
              </a:spcBef>
            </a:pPr>
            <a:r>
              <a:t>Témoignage d’un jeune adulte non binaire (conférence TED), vidéo de 12 minutes </a:t>
            </a:r>
            <a:r>
              <a:rPr u="sng">
                <a:solidFill>
                  <a:srgbClr val="0563C1"/>
                </a:solidFill>
                <a:uFill>
                  <a:solidFill>
                    <a:srgbClr val="0563C1"/>
                  </a:solidFill>
                </a:uFill>
                <a:hlinkClick r:id="rId9"/>
              </a:rPr>
              <a:t>https://www.youtube.com/watch?v=8aM0mWvEdvo&amp;t=71s&amp;fbclid=IwAR1cAqdOaVb2h0dNVyvmOI551gF5wILsB_cvkXDsIY6gapUa2mTFVAF_lMA</a:t>
            </a:r>
            <a:r>
              <a:t> </a:t>
            </a:r>
          </a:p>
          <a:p>
            <a:pPr>
              <a:spcBef>
                <a:spcPts val="700"/>
              </a:spcBef>
            </a:pPr>
            <a:r>
              <a:t>Le sigle LGBT est devenu LGBTQQIP2SAA. Que veulent dire ces lettres ? Ce bref vidéo de 3.45 minutes se présente bien en classe pour clarifier les appellations liées à cette communauté. Par contre, je vous conseille de prendre le temps de bien distinguer les identités de genres et les orientations sexuelles, parce qu’une certaine confusion demeure parfois dans l’esprit des étudiants.es   </a:t>
            </a:r>
            <a:r>
              <a:rPr u="sng">
                <a:solidFill>
                  <a:srgbClr val="0563C1"/>
                </a:solidFill>
                <a:uFill>
                  <a:solidFill>
                    <a:srgbClr val="0563C1"/>
                  </a:solidFill>
                </a:uFill>
                <a:hlinkClick r:id="rId10"/>
              </a:rPr>
              <a:t>https://www.facebook.com/ajplusfrancais/videos/552666615100992</a:t>
            </a:r>
            <a:r>
              <a:t> </a:t>
            </a:r>
          </a:p>
          <a:p>
            <a:pPr>
              <a:spcBef>
                <a:spcPts val="700"/>
              </a:spcBef>
            </a:pPr>
            <a:r>
              <a:t>Image tirée de </a:t>
            </a:r>
            <a:r>
              <a:rPr u="sng">
                <a:solidFill>
                  <a:srgbClr val="0563C1"/>
                </a:solidFill>
                <a:uFill>
                  <a:solidFill>
                    <a:srgbClr val="0563C1"/>
                  </a:solidFill>
                </a:uFill>
                <a:hlinkClick r:id="rId11"/>
              </a:rPr>
              <a:t>https://picryl.com/media/leap-year-1e3904</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 name="Shape 198"/>
          <p:cNvSpPr>
            <a:spLocks noGrp="1" noRot="1" noChangeAspect="1"/>
          </p:cNvSpPr>
          <p:nvPr>
            <p:ph type="sldImg"/>
          </p:nvPr>
        </p:nvSpPr>
        <p:spPr>
          <a:xfrm>
            <a:off x="381000" y="685800"/>
            <a:ext cx="6096000" cy="3429000"/>
          </a:xfrm>
          <a:prstGeom prst="rect">
            <a:avLst/>
          </a:prstGeom>
        </p:spPr>
        <p:txBody>
          <a:bodyPr/>
          <a:lstStyle/>
          <a:p>
            <a:endParaRPr/>
          </a:p>
        </p:txBody>
      </p:sp>
      <p:sp>
        <p:nvSpPr>
          <p:cNvPr id="199" name="Shape 199"/>
          <p:cNvSpPr>
            <a:spLocks noGrp="1"/>
          </p:cNvSpPr>
          <p:nvPr>
            <p:ph type="body" sz="quarter" idx="1"/>
          </p:nvPr>
        </p:nvSpPr>
        <p:spPr>
          <a:prstGeom prst="rect">
            <a:avLst/>
          </a:prstGeom>
        </p:spPr>
        <p:txBody>
          <a:bodyPr/>
          <a:lstStyle/>
          <a:p>
            <a:r>
              <a:t>Image tirée de </a:t>
            </a:r>
            <a:r>
              <a:rPr u="sng">
                <a:solidFill>
                  <a:srgbClr val="0563C1"/>
                </a:solidFill>
                <a:uFill>
                  <a:solidFill>
                    <a:srgbClr val="0563C1"/>
                  </a:solidFill>
                </a:uFill>
                <a:hlinkClick r:id="rId3"/>
              </a:rPr>
              <a:t>https://picryl.com/media/a-poor-man-loaded-with-mischief-or-matrimony-drawn-by-experience-engravd-by</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Diapositive de titre">
    <p:spTree>
      <p:nvGrpSpPr>
        <p:cNvPr id="1" name=""/>
        <p:cNvGrpSpPr/>
        <p:nvPr/>
      </p:nvGrpSpPr>
      <p:grpSpPr>
        <a:xfrm>
          <a:off x="0" y="0"/>
          <a:ext cx="0" cy="0"/>
          <a:chOff x="0" y="0"/>
          <a:chExt cx="0" cy="0"/>
        </a:xfrm>
      </p:grpSpPr>
      <p:sp>
        <p:nvSpPr>
          <p:cNvPr id="11" name="Texte du titre"/>
          <p:cNvSpPr txBox="1">
            <a:spLocks noGrp="1"/>
          </p:cNvSpPr>
          <p:nvPr>
            <p:ph type="title"/>
          </p:nvPr>
        </p:nvSpPr>
        <p:spPr>
          <a:xfrm>
            <a:off x="1524000" y="1122362"/>
            <a:ext cx="9144000" cy="2387601"/>
          </a:xfrm>
          <a:prstGeom prst="rect">
            <a:avLst/>
          </a:prstGeom>
        </p:spPr>
        <p:txBody>
          <a:bodyPr anchor="b"/>
          <a:lstStyle>
            <a:lvl1pPr>
              <a:defRPr sz="4800">
                <a:latin typeface="Volkhov Bold"/>
                <a:ea typeface="Volkhov Bold"/>
                <a:cs typeface="Volkhov Bold"/>
                <a:sym typeface="Volkhov Bold"/>
              </a:defRPr>
            </a:lvl1pPr>
          </a:lstStyle>
          <a:p>
            <a:r>
              <a:t>Texte du titre</a:t>
            </a:r>
          </a:p>
        </p:txBody>
      </p:sp>
      <p:sp>
        <p:nvSpPr>
          <p:cNvPr id="12" name="Texte niveau 1…"/>
          <p:cNvSpPr txBox="1">
            <a:spLocks noGrp="1"/>
          </p:cNvSpPr>
          <p:nvPr>
            <p:ph type="body" sz="quarter" idx="1"/>
          </p:nvPr>
        </p:nvSpPr>
        <p:spPr>
          <a:xfrm>
            <a:off x="1524000" y="3602037"/>
            <a:ext cx="9144000" cy="1655763"/>
          </a:xfrm>
          <a:prstGeom prst="rect">
            <a:avLst/>
          </a:prstGeom>
        </p:spPr>
        <p:txBody>
          <a:bodyPr/>
          <a:lstStyle>
            <a:lvl1pPr marL="0" indent="0">
              <a:lnSpc>
                <a:spcPct val="130000"/>
              </a:lnSpc>
              <a:spcBef>
                <a:spcPts val="1000"/>
              </a:spcBef>
              <a:buClrTx/>
              <a:buSzTx/>
              <a:buFontTx/>
              <a:buNone/>
              <a:defRPr sz="2400">
                <a:solidFill>
                  <a:srgbClr val="000000"/>
                </a:solidFill>
              </a:defRPr>
            </a:lvl1pPr>
            <a:lvl2pPr marL="0" indent="457200">
              <a:lnSpc>
                <a:spcPct val="130000"/>
              </a:lnSpc>
              <a:spcBef>
                <a:spcPts val="1000"/>
              </a:spcBef>
              <a:buClrTx/>
              <a:buSzTx/>
              <a:buFontTx/>
              <a:buNone/>
              <a:defRPr sz="2400">
                <a:solidFill>
                  <a:srgbClr val="000000"/>
                </a:solidFill>
              </a:defRPr>
            </a:lvl2pPr>
            <a:lvl3pPr marL="0" indent="914400">
              <a:lnSpc>
                <a:spcPct val="130000"/>
              </a:lnSpc>
              <a:spcBef>
                <a:spcPts val="1000"/>
              </a:spcBef>
              <a:buClrTx/>
              <a:buSzTx/>
              <a:buFontTx/>
              <a:buNone/>
              <a:defRPr sz="2400">
                <a:solidFill>
                  <a:srgbClr val="000000"/>
                </a:solidFill>
              </a:defRPr>
            </a:lvl3pPr>
            <a:lvl4pPr marL="0" indent="1371600">
              <a:lnSpc>
                <a:spcPct val="130000"/>
              </a:lnSpc>
              <a:spcBef>
                <a:spcPts val="1000"/>
              </a:spcBef>
              <a:buClrTx/>
              <a:buSzTx/>
              <a:buFontTx/>
              <a:buNone/>
              <a:defRPr sz="2400">
                <a:solidFill>
                  <a:srgbClr val="000000"/>
                </a:solidFill>
              </a:defRPr>
            </a:lvl4pPr>
            <a:lvl5pPr marL="0" indent="1828800">
              <a:lnSpc>
                <a:spcPct val="130000"/>
              </a:lnSpc>
              <a:spcBef>
                <a:spcPts val="1000"/>
              </a:spcBef>
              <a:buClrTx/>
              <a:buSzTx/>
              <a:buFontTx/>
              <a:buNone/>
              <a:defRPr sz="2400">
                <a:solidFill>
                  <a:srgbClr val="000000"/>
                </a:solidFill>
              </a:defRPr>
            </a:lvl5pPr>
          </a:lstStyle>
          <a:p>
            <a:r>
              <a:t>Texte niveau 1</a:t>
            </a:r>
          </a:p>
          <a:p>
            <a:pPr lvl="1"/>
            <a:r>
              <a:t>Texte niveau 2</a:t>
            </a:r>
          </a:p>
          <a:p>
            <a:pPr lvl="2"/>
            <a:r>
              <a:t>Texte niveau 3</a:t>
            </a:r>
          </a:p>
          <a:p>
            <a:pPr lvl="3"/>
            <a:r>
              <a:t>Texte niveau 4</a:t>
            </a:r>
          </a:p>
          <a:p>
            <a:pPr lvl="4"/>
            <a:r>
              <a:t>Texte niveau 5</a:t>
            </a:r>
          </a:p>
        </p:txBody>
      </p:sp>
      <p:sp>
        <p:nvSpPr>
          <p:cNvPr id="13"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Vide">
    <p:spTree>
      <p:nvGrpSpPr>
        <p:cNvPr id="1" name=""/>
        <p:cNvGrpSpPr/>
        <p:nvPr/>
      </p:nvGrpSpPr>
      <p:grpSpPr>
        <a:xfrm>
          <a:off x="0" y="0"/>
          <a:ext cx="0" cy="0"/>
          <a:chOff x="0" y="0"/>
          <a:chExt cx="0" cy="0"/>
        </a:xfrm>
      </p:grpSpPr>
      <p:sp>
        <p:nvSpPr>
          <p:cNvPr id="92"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Contenu avec légende">
    <p:spTree>
      <p:nvGrpSpPr>
        <p:cNvPr id="1" name=""/>
        <p:cNvGrpSpPr/>
        <p:nvPr/>
      </p:nvGrpSpPr>
      <p:grpSpPr>
        <a:xfrm>
          <a:off x="0" y="0"/>
          <a:ext cx="0" cy="0"/>
          <a:chOff x="0" y="0"/>
          <a:chExt cx="0" cy="0"/>
        </a:xfrm>
      </p:grpSpPr>
      <p:sp>
        <p:nvSpPr>
          <p:cNvPr id="99" name="Texte du titre"/>
          <p:cNvSpPr txBox="1">
            <a:spLocks noGrp="1"/>
          </p:cNvSpPr>
          <p:nvPr>
            <p:ph type="title"/>
          </p:nvPr>
        </p:nvSpPr>
        <p:spPr>
          <a:xfrm>
            <a:off x="839787" y="457200"/>
            <a:ext cx="3932239" cy="1600200"/>
          </a:xfrm>
          <a:prstGeom prst="rect">
            <a:avLst/>
          </a:prstGeom>
        </p:spPr>
        <p:txBody>
          <a:bodyPr anchor="b"/>
          <a:lstStyle>
            <a:lvl1pPr>
              <a:defRPr sz="3200"/>
            </a:lvl1pPr>
          </a:lstStyle>
          <a:p>
            <a:r>
              <a:t>Texte du titre</a:t>
            </a:r>
          </a:p>
        </p:txBody>
      </p:sp>
      <p:sp>
        <p:nvSpPr>
          <p:cNvPr id="100" name="Texte niveau 1…"/>
          <p:cNvSpPr txBox="1">
            <a:spLocks noGrp="1"/>
          </p:cNvSpPr>
          <p:nvPr>
            <p:ph type="body" sz="half" idx="1"/>
          </p:nvPr>
        </p:nvSpPr>
        <p:spPr>
          <a:xfrm>
            <a:off x="5183187" y="987425"/>
            <a:ext cx="6172201" cy="4873625"/>
          </a:xfrm>
          <a:prstGeom prst="rect">
            <a:avLst/>
          </a:prstGeom>
        </p:spPr>
        <p:txBody>
          <a:bodyPr/>
          <a:lstStyle>
            <a:lvl1pPr marL="228600" indent="-228600">
              <a:lnSpc>
                <a:spcPct val="90000"/>
              </a:lnSpc>
              <a:spcBef>
                <a:spcPts val="1000"/>
              </a:spcBef>
              <a:buClrTx/>
              <a:defRPr>
                <a:solidFill>
                  <a:srgbClr val="000000"/>
                </a:solidFill>
              </a:defRPr>
            </a:lvl1pPr>
            <a:lvl2pPr marL="718457" indent="-261257">
              <a:lnSpc>
                <a:spcPct val="90000"/>
              </a:lnSpc>
              <a:spcBef>
                <a:spcPts val="1000"/>
              </a:spcBef>
              <a:buClrTx/>
              <a:defRPr>
                <a:solidFill>
                  <a:srgbClr val="000000"/>
                </a:solidFill>
              </a:defRPr>
            </a:lvl2pPr>
            <a:lvl3pPr marL="1219200" indent="-304800">
              <a:lnSpc>
                <a:spcPct val="90000"/>
              </a:lnSpc>
              <a:spcBef>
                <a:spcPts val="1000"/>
              </a:spcBef>
              <a:buClrTx/>
              <a:defRPr>
                <a:solidFill>
                  <a:srgbClr val="000000"/>
                </a:solidFill>
              </a:defRPr>
            </a:lvl3pPr>
            <a:lvl4pPr marL="1737360" indent="-365760">
              <a:lnSpc>
                <a:spcPct val="90000"/>
              </a:lnSpc>
              <a:spcBef>
                <a:spcPts val="1000"/>
              </a:spcBef>
              <a:buClrTx/>
              <a:defRPr>
                <a:solidFill>
                  <a:srgbClr val="000000"/>
                </a:solidFill>
              </a:defRPr>
            </a:lvl4pPr>
            <a:lvl5pPr marL="2194560" indent="-365760">
              <a:lnSpc>
                <a:spcPct val="90000"/>
              </a:lnSpc>
              <a:spcBef>
                <a:spcPts val="1000"/>
              </a:spcBef>
              <a:buClrTx/>
              <a:defRPr>
                <a:solidFill>
                  <a:srgbClr val="000000"/>
                </a:solidFill>
              </a:defRPr>
            </a:lvl5pPr>
          </a:lstStyle>
          <a:p>
            <a:r>
              <a:t>Texte niveau 1</a:t>
            </a:r>
          </a:p>
          <a:p>
            <a:pPr lvl="1"/>
            <a:r>
              <a:t>Texte niveau 2</a:t>
            </a:r>
          </a:p>
          <a:p>
            <a:pPr lvl="2"/>
            <a:r>
              <a:t>Texte niveau 3</a:t>
            </a:r>
          </a:p>
          <a:p>
            <a:pPr lvl="3"/>
            <a:r>
              <a:t>Texte niveau 4</a:t>
            </a:r>
          </a:p>
          <a:p>
            <a:pPr lvl="4"/>
            <a:r>
              <a:t>Texte niveau 5</a:t>
            </a:r>
          </a:p>
        </p:txBody>
      </p:sp>
      <p:sp>
        <p:nvSpPr>
          <p:cNvPr id="101" name="Espace réservé du texte 3"/>
          <p:cNvSpPr>
            <a:spLocks noGrp="1"/>
          </p:cNvSpPr>
          <p:nvPr>
            <p:ph type="body" sz="quarter" idx="21"/>
          </p:nvPr>
        </p:nvSpPr>
        <p:spPr>
          <a:xfrm>
            <a:off x="839787" y="2057400"/>
            <a:ext cx="3932238" cy="3811588"/>
          </a:xfrm>
          <a:prstGeom prst="rect">
            <a:avLst/>
          </a:prstGeom>
        </p:spPr>
        <p:txBody>
          <a:bodyPr/>
          <a:lstStyle/>
          <a:p>
            <a:pPr marL="0" indent="0">
              <a:lnSpc>
                <a:spcPct val="90000"/>
              </a:lnSpc>
              <a:spcBef>
                <a:spcPts val="1000"/>
              </a:spcBef>
              <a:buClrTx/>
              <a:buSzTx/>
              <a:buFontTx/>
              <a:buNone/>
              <a:defRPr sz="1600">
                <a:solidFill>
                  <a:srgbClr val="000000"/>
                </a:solidFill>
              </a:defRPr>
            </a:pPr>
            <a:endParaRPr/>
          </a:p>
        </p:txBody>
      </p:sp>
      <p:sp>
        <p:nvSpPr>
          <p:cNvPr id="102"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Image avec légende">
    <p:spTree>
      <p:nvGrpSpPr>
        <p:cNvPr id="1" name=""/>
        <p:cNvGrpSpPr/>
        <p:nvPr/>
      </p:nvGrpSpPr>
      <p:grpSpPr>
        <a:xfrm>
          <a:off x="0" y="0"/>
          <a:ext cx="0" cy="0"/>
          <a:chOff x="0" y="0"/>
          <a:chExt cx="0" cy="0"/>
        </a:xfrm>
      </p:grpSpPr>
      <p:sp>
        <p:nvSpPr>
          <p:cNvPr id="109" name="Texte du titre"/>
          <p:cNvSpPr txBox="1">
            <a:spLocks noGrp="1"/>
          </p:cNvSpPr>
          <p:nvPr>
            <p:ph type="title"/>
          </p:nvPr>
        </p:nvSpPr>
        <p:spPr>
          <a:xfrm>
            <a:off x="839787" y="457200"/>
            <a:ext cx="3932239" cy="1600200"/>
          </a:xfrm>
          <a:prstGeom prst="rect">
            <a:avLst/>
          </a:prstGeom>
        </p:spPr>
        <p:txBody>
          <a:bodyPr anchor="b"/>
          <a:lstStyle>
            <a:lvl1pPr>
              <a:defRPr sz="3200"/>
            </a:lvl1pPr>
          </a:lstStyle>
          <a:p>
            <a:r>
              <a:t>Texte du titre</a:t>
            </a:r>
          </a:p>
        </p:txBody>
      </p:sp>
      <p:sp>
        <p:nvSpPr>
          <p:cNvPr id="110" name="Espace réservé pour une image  2"/>
          <p:cNvSpPr>
            <a:spLocks noGrp="1"/>
          </p:cNvSpPr>
          <p:nvPr>
            <p:ph type="pic" sz="half" idx="21"/>
          </p:nvPr>
        </p:nvSpPr>
        <p:spPr>
          <a:xfrm>
            <a:off x="5183187" y="987425"/>
            <a:ext cx="6172201" cy="4873625"/>
          </a:xfrm>
          <a:prstGeom prst="rect">
            <a:avLst/>
          </a:prstGeom>
        </p:spPr>
        <p:txBody>
          <a:bodyPr lIns="91439" rIns="91439">
            <a:noAutofit/>
          </a:bodyPr>
          <a:lstStyle/>
          <a:p>
            <a:endParaRPr/>
          </a:p>
        </p:txBody>
      </p:sp>
      <p:sp>
        <p:nvSpPr>
          <p:cNvPr id="111" name="Texte niveau 1…"/>
          <p:cNvSpPr txBox="1">
            <a:spLocks noGrp="1"/>
          </p:cNvSpPr>
          <p:nvPr>
            <p:ph type="body" sz="quarter" idx="1"/>
          </p:nvPr>
        </p:nvSpPr>
        <p:spPr>
          <a:xfrm>
            <a:off x="839787" y="2057400"/>
            <a:ext cx="3932239" cy="3811588"/>
          </a:xfrm>
          <a:prstGeom prst="rect">
            <a:avLst/>
          </a:prstGeom>
        </p:spPr>
        <p:txBody>
          <a:bodyPr/>
          <a:lstStyle>
            <a:lvl1pPr marL="0" indent="0">
              <a:lnSpc>
                <a:spcPct val="90000"/>
              </a:lnSpc>
              <a:spcBef>
                <a:spcPts val="1000"/>
              </a:spcBef>
              <a:buClrTx/>
              <a:buSzTx/>
              <a:buFontTx/>
              <a:buNone/>
              <a:defRPr sz="1600">
                <a:solidFill>
                  <a:srgbClr val="000000"/>
                </a:solidFill>
              </a:defRPr>
            </a:lvl1pPr>
            <a:lvl2pPr marL="0" indent="457200">
              <a:lnSpc>
                <a:spcPct val="90000"/>
              </a:lnSpc>
              <a:spcBef>
                <a:spcPts val="1000"/>
              </a:spcBef>
              <a:buClrTx/>
              <a:buSzTx/>
              <a:buFontTx/>
              <a:buNone/>
              <a:defRPr sz="1600">
                <a:solidFill>
                  <a:srgbClr val="000000"/>
                </a:solidFill>
              </a:defRPr>
            </a:lvl2pPr>
            <a:lvl3pPr marL="0" indent="914400">
              <a:lnSpc>
                <a:spcPct val="90000"/>
              </a:lnSpc>
              <a:spcBef>
                <a:spcPts val="1000"/>
              </a:spcBef>
              <a:buClrTx/>
              <a:buSzTx/>
              <a:buFontTx/>
              <a:buNone/>
              <a:defRPr sz="1600">
                <a:solidFill>
                  <a:srgbClr val="000000"/>
                </a:solidFill>
              </a:defRPr>
            </a:lvl3pPr>
            <a:lvl4pPr marL="0" indent="1371600">
              <a:lnSpc>
                <a:spcPct val="90000"/>
              </a:lnSpc>
              <a:spcBef>
                <a:spcPts val="1000"/>
              </a:spcBef>
              <a:buClrTx/>
              <a:buSzTx/>
              <a:buFontTx/>
              <a:buNone/>
              <a:defRPr sz="1600">
                <a:solidFill>
                  <a:srgbClr val="000000"/>
                </a:solidFill>
              </a:defRPr>
            </a:lvl4pPr>
            <a:lvl5pPr marL="0" indent="1828800">
              <a:lnSpc>
                <a:spcPct val="90000"/>
              </a:lnSpc>
              <a:spcBef>
                <a:spcPts val="1000"/>
              </a:spcBef>
              <a:buClrTx/>
              <a:buSzTx/>
              <a:buFontTx/>
              <a:buNone/>
              <a:defRPr sz="1600">
                <a:solidFill>
                  <a:srgbClr val="000000"/>
                </a:solidFill>
              </a:defRPr>
            </a:lvl5pPr>
          </a:lstStyle>
          <a:p>
            <a:r>
              <a:t>Texte niveau 1</a:t>
            </a:r>
          </a:p>
          <a:p>
            <a:pPr lvl="1"/>
            <a:r>
              <a:t>Texte niveau 2</a:t>
            </a:r>
          </a:p>
          <a:p>
            <a:pPr lvl="2"/>
            <a:r>
              <a:t>Texte niveau 3</a:t>
            </a:r>
          </a:p>
          <a:p>
            <a:pPr lvl="3"/>
            <a:r>
              <a:t>Texte niveau 4</a:t>
            </a:r>
          </a:p>
          <a:p>
            <a:pPr lvl="4"/>
            <a:r>
              <a:t>Texte niveau 5</a:t>
            </a:r>
          </a:p>
        </p:txBody>
      </p:sp>
      <p:sp>
        <p:nvSpPr>
          <p:cNvPr id="112"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Diapositive de titre 0">
    <p:bg>
      <p:bgPr>
        <a:solidFill>
          <a:srgbClr val="000000"/>
        </a:solidFill>
        <a:effectLst/>
      </p:bgPr>
    </p:bg>
    <p:spTree>
      <p:nvGrpSpPr>
        <p:cNvPr id="1" name=""/>
        <p:cNvGrpSpPr/>
        <p:nvPr/>
      </p:nvGrpSpPr>
      <p:grpSpPr>
        <a:xfrm>
          <a:off x="0" y="0"/>
          <a:ext cx="0" cy="0"/>
          <a:chOff x="0" y="0"/>
          <a:chExt cx="0" cy="0"/>
        </a:xfrm>
      </p:grpSpPr>
      <p:sp>
        <p:nvSpPr>
          <p:cNvPr id="20" name="Texte du titre"/>
          <p:cNvSpPr txBox="1">
            <a:spLocks noGrp="1"/>
          </p:cNvSpPr>
          <p:nvPr>
            <p:ph type="title"/>
          </p:nvPr>
        </p:nvSpPr>
        <p:spPr>
          <a:xfrm>
            <a:off x="1524000" y="1122362"/>
            <a:ext cx="9144000" cy="2387601"/>
          </a:xfrm>
          <a:prstGeom prst="rect">
            <a:avLst/>
          </a:prstGeom>
        </p:spPr>
        <p:txBody>
          <a:bodyPr anchor="b"/>
          <a:lstStyle>
            <a:lvl1pPr algn="ctr">
              <a:defRPr sz="6000">
                <a:solidFill>
                  <a:srgbClr val="FFFFFF"/>
                </a:solidFill>
              </a:defRPr>
            </a:lvl1pPr>
          </a:lstStyle>
          <a:p>
            <a:r>
              <a:t>Texte du titre</a:t>
            </a:r>
          </a:p>
        </p:txBody>
      </p:sp>
      <p:sp>
        <p:nvSpPr>
          <p:cNvPr id="21" name="Texte niveau 1…"/>
          <p:cNvSpPr txBox="1">
            <a:spLocks noGrp="1"/>
          </p:cNvSpPr>
          <p:nvPr>
            <p:ph type="body" sz="quarter" idx="1"/>
          </p:nvPr>
        </p:nvSpPr>
        <p:spPr>
          <a:xfrm>
            <a:off x="1524000" y="3602037"/>
            <a:ext cx="9144000" cy="1655763"/>
          </a:xfrm>
          <a:prstGeom prst="rect">
            <a:avLst/>
          </a:prstGeom>
        </p:spPr>
        <p:txBody>
          <a:bodyPr/>
          <a:lstStyle>
            <a:lvl1pPr marL="0" indent="0" algn="ctr">
              <a:lnSpc>
                <a:spcPct val="90000"/>
              </a:lnSpc>
              <a:spcBef>
                <a:spcPts val="1000"/>
              </a:spcBef>
              <a:buClrTx/>
              <a:buSzTx/>
              <a:buFontTx/>
              <a:buNone/>
              <a:defRPr sz="2400"/>
            </a:lvl1pPr>
            <a:lvl2pPr marL="0" indent="457200" algn="ctr">
              <a:lnSpc>
                <a:spcPct val="90000"/>
              </a:lnSpc>
              <a:spcBef>
                <a:spcPts val="1000"/>
              </a:spcBef>
              <a:buClrTx/>
              <a:buSzTx/>
              <a:buFontTx/>
              <a:buNone/>
              <a:defRPr sz="2400"/>
            </a:lvl2pPr>
            <a:lvl3pPr marL="0" indent="914400" algn="ctr">
              <a:lnSpc>
                <a:spcPct val="90000"/>
              </a:lnSpc>
              <a:spcBef>
                <a:spcPts val="1000"/>
              </a:spcBef>
              <a:buClrTx/>
              <a:buSzTx/>
              <a:buFontTx/>
              <a:buNone/>
              <a:defRPr sz="2400"/>
            </a:lvl3pPr>
            <a:lvl4pPr marL="0" indent="1371600" algn="ctr">
              <a:lnSpc>
                <a:spcPct val="90000"/>
              </a:lnSpc>
              <a:spcBef>
                <a:spcPts val="1000"/>
              </a:spcBef>
              <a:buClrTx/>
              <a:buSzTx/>
              <a:buFontTx/>
              <a:buNone/>
              <a:defRPr sz="2400"/>
            </a:lvl4pPr>
            <a:lvl5pPr marL="0" indent="1828800" algn="ctr">
              <a:lnSpc>
                <a:spcPct val="90000"/>
              </a:lnSpc>
              <a:spcBef>
                <a:spcPts val="1000"/>
              </a:spcBef>
              <a:buClrTx/>
              <a:buSzTx/>
              <a:buFontTx/>
              <a:buNone/>
              <a:defRPr sz="2400"/>
            </a:lvl5pPr>
          </a:lstStyle>
          <a:p>
            <a:r>
              <a:t>Texte niveau 1</a:t>
            </a:r>
          </a:p>
          <a:p>
            <a:pPr lvl="1"/>
            <a:r>
              <a:t>Texte niveau 2</a:t>
            </a:r>
          </a:p>
          <a:p>
            <a:pPr lvl="2"/>
            <a:r>
              <a:t>Texte niveau 3</a:t>
            </a:r>
          </a:p>
          <a:p>
            <a:pPr lvl="3"/>
            <a:r>
              <a:t>Texte niveau 4</a:t>
            </a:r>
          </a:p>
          <a:p>
            <a:pPr lvl="4"/>
            <a:r>
              <a:t>Texte niveau 5</a:t>
            </a:r>
          </a:p>
        </p:txBody>
      </p:sp>
      <p:sp>
        <p:nvSpPr>
          <p:cNvPr id="22" name="Numéro de diapositive"/>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‹n°›</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re et contenu">
    <p:spTree>
      <p:nvGrpSpPr>
        <p:cNvPr id="1" name=""/>
        <p:cNvGrpSpPr/>
        <p:nvPr/>
      </p:nvGrpSpPr>
      <p:grpSpPr>
        <a:xfrm>
          <a:off x="0" y="0"/>
          <a:ext cx="0" cy="0"/>
          <a:chOff x="0" y="0"/>
          <a:chExt cx="0" cy="0"/>
        </a:xfrm>
      </p:grpSpPr>
      <p:sp>
        <p:nvSpPr>
          <p:cNvPr id="29" name="Texte du titre"/>
          <p:cNvSpPr txBox="1">
            <a:spLocks noGrp="1"/>
          </p:cNvSpPr>
          <p:nvPr>
            <p:ph type="title"/>
          </p:nvPr>
        </p:nvSpPr>
        <p:spPr>
          <a:prstGeom prst="rect">
            <a:avLst/>
          </a:prstGeom>
        </p:spPr>
        <p:txBody>
          <a:bodyPr/>
          <a:lstStyle/>
          <a:p>
            <a:r>
              <a:t>Texte du titre</a:t>
            </a:r>
          </a:p>
        </p:txBody>
      </p:sp>
      <p:sp>
        <p:nvSpPr>
          <p:cNvPr id="30" name="Texte niveau 1…"/>
          <p:cNvSpPr txBox="1">
            <a:spLocks noGrp="1"/>
          </p:cNvSpPr>
          <p:nvPr>
            <p:ph type="body" idx="1"/>
          </p:nvPr>
        </p:nvSpPr>
        <p:spPr>
          <a:prstGeom prst="rect">
            <a:avLst/>
          </a:prstGeom>
        </p:spPr>
        <p:txBody>
          <a:bodyPr/>
          <a:lstStyle/>
          <a:p>
            <a:r>
              <a:t>Texte niveau 1</a:t>
            </a:r>
          </a:p>
          <a:p>
            <a:pPr lvl="1"/>
            <a:r>
              <a:t>Texte niveau 2</a:t>
            </a:r>
          </a:p>
          <a:p>
            <a:pPr lvl="2"/>
            <a:r>
              <a:t>Texte niveau 3</a:t>
            </a:r>
          </a:p>
          <a:p>
            <a:pPr lvl="3"/>
            <a:r>
              <a:t>Texte niveau 4</a:t>
            </a:r>
          </a:p>
          <a:p>
            <a:pPr lvl="4"/>
            <a:r>
              <a:t>Texte niveau 5</a:t>
            </a:r>
          </a:p>
        </p:txBody>
      </p:sp>
      <p:sp>
        <p:nvSpPr>
          <p:cNvPr id="31"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re et contenu 0">
    <p:bg>
      <p:bgPr>
        <a:solidFill>
          <a:srgbClr val="000000"/>
        </a:solidFill>
        <a:effectLst/>
      </p:bgPr>
    </p:bg>
    <p:spTree>
      <p:nvGrpSpPr>
        <p:cNvPr id="1" name=""/>
        <p:cNvGrpSpPr/>
        <p:nvPr/>
      </p:nvGrpSpPr>
      <p:grpSpPr>
        <a:xfrm>
          <a:off x="0" y="0"/>
          <a:ext cx="0" cy="0"/>
          <a:chOff x="0" y="0"/>
          <a:chExt cx="0" cy="0"/>
        </a:xfrm>
      </p:grpSpPr>
      <p:sp>
        <p:nvSpPr>
          <p:cNvPr id="38" name="Texte du titre"/>
          <p:cNvSpPr txBox="1">
            <a:spLocks noGrp="1"/>
          </p:cNvSpPr>
          <p:nvPr>
            <p:ph type="title"/>
          </p:nvPr>
        </p:nvSpPr>
        <p:spPr>
          <a:prstGeom prst="rect">
            <a:avLst/>
          </a:prstGeom>
        </p:spPr>
        <p:txBody>
          <a:bodyPr/>
          <a:lstStyle>
            <a:lvl1pPr>
              <a:defRPr sz="4800">
                <a:solidFill>
                  <a:srgbClr val="FFFFFF"/>
                </a:solidFill>
              </a:defRPr>
            </a:lvl1pPr>
          </a:lstStyle>
          <a:p>
            <a:r>
              <a:t>Texte du titre</a:t>
            </a:r>
          </a:p>
        </p:txBody>
      </p:sp>
      <p:sp>
        <p:nvSpPr>
          <p:cNvPr id="39" name="Texte niveau 1…"/>
          <p:cNvSpPr txBox="1">
            <a:spLocks noGrp="1"/>
          </p:cNvSpPr>
          <p:nvPr>
            <p:ph type="body" idx="1"/>
          </p:nvPr>
        </p:nvSpPr>
        <p:spPr>
          <a:prstGeom prst="rect">
            <a:avLst/>
          </a:prstGeom>
        </p:spPr>
        <p:txBody>
          <a:bodyPr/>
          <a:lstStyle>
            <a:lvl1pPr marL="326571" indent="-326571">
              <a:lnSpc>
                <a:spcPct val="100000"/>
              </a:lnSpc>
              <a:spcBef>
                <a:spcPts val="1000"/>
              </a:spcBef>
              <a:defRPr sz="2000">
                <a:latin typeface="+mj-lt"/>
                <a:ea typeface="+mj-ea"/>
                <a:cs typeface="+mj-cs"/>
                <a:sym typeface="Roboto"/>
              </a:defRPr>
            </a:lvl1pPr>
            <a:lvl2pPr marL="742950" indent="-285750">
              <a:lnSpc>
                <a:spcPct val="100000"/>
              </a:lnSpc>
              <a:spcBef>
                <a:spcPts val="1000"/>
              </a:spcBef>
              <a:defRPr sz="2000">
                <a:latin typeface="+mj-lt"/>
                <a:ea typeface="+mj-ea"/>
                <a:cs typeface="+mj-cs"/>
                <a:sym typeface="Roboto"/>
              </a:defRPr>
            </a:lvl2pPr>
            <a:lvl3pPr marL="1257300" indent="-342900">
              <a:lnSpc>
                <a:spcPct val="100000"/>
              </a:lnSpc>
              <a:spcBef>
                <a:spcPts val="1000"/>
              </a:spcBef>
              <a:defRPr sz="2000">
                <a:latin typeface="+mj-lt"/>
                <a:ea typeface="+mj-ea"/>
                <a:cs typeface="+mj-cs"/>
                <a:sym typeface="Roboto"/>
              </a:defRPr>
            </a:lvl3pPr>
            <a:lvl4pPr marL="1689100" indent="-317500">
              <a:lnSpc>
                <a:spcPct val="100000"/>
              </a:lnSpc>
              <a:spcBef>
                <a:spcPts val="1000"/>
              </a:spcBef>
              <a:defRPr sz="2000">
                <a:latin typeface="+mj-lt"/>
                <a:ea typeface="+mj-ea"/>
                <a:cs typeface="+mj-cs"/>
                <a:sym typeface="Roboto"/>
              </a:defRPr>
            </a:lvl4pPr>
            <a:lvl5pPr marL="2146300" indent="-317500">
              <a:lnSpc>
                <a:spcPct val="100000"/>
              </a:lnSpc>
              <a:spcBef>
                <a:spcPts val="1000"/>
              </a:spcBef>
              <a:defRPr sz="2000">
                <a:latin typeface="+mj-lt"/>
                <a:ea typeface="+mj-ea"/>
                <a:cs typeface="+mj-cs"/>
                <a:sym typeface="Roboto"/>
              </a:defRPr>
            </a:lvl5pPr>
          </a:lstStyle>
          <a:p>
            <a:r>
              <a:t>Texte niveau 1</a:t>
            </a:r>
          </a:p>
          <a:p>
            <a:pPr lvl="1"/>
            <a:r>
              <a:t>Texte niveau 2</a:t>
            </a:r>
          </a:p>
          <a:p>
            <a:pPr lvl="2"/>
            <a:r>
              <a:t>Texte niveau 3</a:t>
            </a:r>
          </a:p>
          <a:p>
            <a:pPr lvl="3"/>
            <a:r>
              <a:t>Texte niveau 4</a:t>
            </a:r>
          </a:p>
          <a:p>
            <a:pPr lvl="4"/>
            <a:r>
              <a:t>Texte niveau 5</a:t>
            </a:r>
          </a:p>
        </p:txBody>
      </p:sp>
      <p:sp>
        <p:nvSpPr>
          <p:cNvPr id="40" name="Numéro de diapositive"/>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‹n°›</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re de section">
    <p:spTree>
      <p:nvGrpSpPr>
        <p:cNvPr id="1" name=""/>
        <p:cNvGrpSpPr/>
        <p:nvPr/>
      </p:nvGrpSpPr>
      <p:grpSpPr>
        <a:xfrm>
          <a:off x="0" y="0"/>
          <a:ext cx="0" cy="0"/>
          <a:chOff x="0" y="0"/>
          <a:chExt cx="0" cy="0"/>
        </a:xfrm>
      </p:grpSpPr>
      <p:sp>
        <p:nvSpPr>
          <p:cNvPr id="47" name="Texte du titre"/>
          <p:cNvSpPr txBox="1">
            <a:spLocks noGrp="1"/>
          </p:cNvSpPr>
          <p:nvPr>
            <p:ph type="title"/>
          </p:nvPr>
        </p:nvSpPr>
        <p:spPr>
          <a:xfrm>
            <a:off x="831850" y="1709738"/>
            <a:ext cx="10515600" cy="2852737"/>
          </a:xfrm>
          <a:prstGeom prst="rect">
            <a:avLst/>
          </a:prstGeom>
        </p:spPr>
        <p:txBody>
          <a:bodyPr anchor="b"/>
          <a:lstStyle>
            <a:lvl1pPr>
              <a:defRPr sz="6000"/>
            </a:lvl1pPr>
          </a:lstStyle>
          <a:p>
            <a:r>
              <a:t>Texte du titre</a:t>
            </a:r>
          </a:p>
        </p:txBody>
      </p:sp>
      <p:sp>
        <p:nvSpPr>
          <p:cNvPr id="48" name="Texte niveau 1…"/>
          <p:cNvSpPr txBox="1">
            <a:spLocks noGrp="1"/>
          </p:cNvSpPr>
          <p:nvPr>
            <p:ph type="body" sz="quarter" idx="1"/>
          </p:nvPr>
        </p:nvSpPr>
        <p:spPr>
          <a:xfrm>
            <a:off x="831850" y="4589462"/>
            <a:ext cx="10515600" cy="1500188"/>
          </a:xfrm>
          <a:prstGeom prst="rect">
            <a:avLst/>
          </a:prstGeom>
        </p:spPr>
        <p:txBody>
          <a:bodyPr/>
          <a:lstStyle>
            <a:lvl1pPr marL="0" indent="0">
              <a:lnSpc>
                <a:spcPct val="90000"/>
              </a:lnSpc>
              <a:spcBef>
                <a:spcPts val="1000"/>
              </a:spcBef>
              <a:buClrTx/>
              <a:buSzTx/>
              <a:buFontTx/>
              <a:buNone/>
              <a:defRPr sz="2400">
                <a:solidFill>
                  <a:srgbClr val="888888"/>
                </a:solidFill>
              </a:defRPr>
            </a:lvl1pPr>
            <a:lvl2pPr marL="0" indent="457200">
              <a:lnSpc>
                <a:spcPct val="90000"/>
              </a:lnSpc>
              <a:spcBef>
                <a:spcPts val="1000"/>
              </a:spcBef>
              <a:buClrTx/>
              <a:buSzTx/>
              <a:buFontTx/>
              <a:buNone/>
              <a:defRPr sz="2400">
                <a:solidFill>
                  <a:srgbClr val="888888"/>
                </a:solidFill>
              </a:defRPr>
            </a:lvl2pPr>
            <a:lvl3pPr marL="0" indent="914400">
              <a:lnSpc>
                <a:spcPct val="90000"/>
              </a:lnSpc>
              <a:spcBef>
                <a:spcPts val="1000"/>
              </a:spcBef>
              <a:buClrTx/>
              <a:buSzTx/>
              <a:buFontTx/>
              <a:buNone/>
              <a:defRPr sz="2400">
                <a:solidFill>
                  <a:srgbClr val="888888"/>
                </a:solidFill>
              </a:defRPr>
            </a:lvl3pPr>
            <a:lvl4pPr marL="0" indent="1371600">
              <a:lnSpc>
                <a:spcPct val="90000"/>
              </a:lnSpc>
              <a:spcBef>
                <a:spcPts val="1000"/>
              </a:spcBef>
              <a:buClrTx/>
              <a:buSzTx/>
              <a:buFontTx/>
              <a:buNone/>
              <a:defRPr sz="2400">
                <a:solidFill>
                  <a:srgbClr val="888888"/>
                </a:solidFill>
              </a:defRPr>
            </a:lvl4pPr>
            <a:lvl5pPr marL="0" indent="1828800">
              <a:lnSpc>
                <a:spcPct val="90000"/>
              </a:lnSpc>
              <a:spcBef>
                <a:spcPts val="1000"/>
              </a:spcBef>
              <a:buClrTx/>
              <a:buSzTx/>
              <a:buFontTx/>
              <a:buNone/>
              <a:defRPr sz="2400">
                <a:solidFill>
                  <a:srgbClr val="888888"/>
                </a:solidFill>
              </a:defRPr>
            </a:lvl5pPr>
          </a:lstStyle>
          <a:p>
            <a:r>
              <a:t>Texte niveau 1</a:t>
            </a:r>
          </a:p>
          <a:p>
            <a:pPr lvl="1"/>
            <a:r>
              <a:t>Texte niveau 2</a:t>
            </a:r>
          </a:p>
          <a:p>
            <a:pPr lvl="2"/>
            <a:r>
              <a:t>Texte niveau 3</a:t>
            </a:r>
          </a:p>
          <a:p>
            <a:pPr lvl="3"/>
            <a:r>
              <a:t>Texte niveau 4</a:t>
            </a:r>
          </a:p>
          <a:p>
            <a:pPr lvl="4"/>
            <a:r>
              <a:t>Texte niveau 5</a:t>
            </a:r>
          </a:p>
        </p:txBody>
      </p:sp>
      <p:sp>
        <p:nvSpPr>
          <p:cNvPr id="49"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re de section 0">
    <p:bg>
      <p:bgPr>
        <a:solidFill>
          <a:srgbClr val="000000"/>
        </a:solidFill>
        <a:effectLst/>
      </p:bgPr>
    </p:bg>
    <p:spTree>
      <p:nvGrpSpPr>
        <p:cNvPr id="1" name=""/>
        <p:cNvGrpSpPr/>
        <p:nvPr/>
      </p:nvGrpSpPr>
      <p:grpSpPr>
        <a:xfrm>
          <a:off x="0" y="0"/>
          <a:ext cx="0" cy="0"/>
          <a:chOff x="0" y="0"/>
          <a:chExt cx="0" cy="0"/>
        </a:xfrm>
      </p:grpSpPr>
      <p:sp>
        <p:nvSpPr>
          <p:cNvPr id="56" name="Texte du titre"/>
          <p:cNvSpPr txBox="1">
            <a:spLocks noGrp="1"/>
          </p:cNvSpPr>
          <p:nvPr>
            <p:ph type="title"/>
          </p:nvPr>
        </p:nvSpPr>
        <p:spPr>
          <a:xfrm>
            <a:off x="831850" y="1709738"/>
            <a:ext cx="10515600" cy="2852737"/>
          </a:xfrm>
          <a:prstGeom prst="rect">
            <a:avLst/>
          </a:prstGeom>
        </p:spPr>
        <p:txBody>
          <a:bodyPr anchor="b"/>
          <a:lstStyle>
            <a:lvl1pPr>
              <a:defRPr sz="4800">
                <a:solidFill>
                  <a:srgbClr val="FFFFFF"/>
                </a:solidFill>
              </a:defRPr>
            </a:lvl1pPr>
          </a:lstStyle>
          <a:p>
            <a:r>
              <a:t>Texte du titre</a:t>
            </a:r>
          </a:p>
        </p:txBody>
      </p:sp>
      <p:sp>
        <p:nvSpPr>
          <p:cNvPr id="57" name="Texte niveau 1…"/>
          <p:cNvSpPr txBox="1">
            <a:spLocks noGrp="1"/>
          </p:cNvSpPr>
          <p:nvPr>
            <p:ph type="body" sz="quarter" idx="1"/>
          </p:nvPr>
        </p:nvSpPr>
        <p:spPr>
          <a:xfrm>
            <a:off x="831850" y="4589462"/>
            <a:ext cx="10515600" cy="1500188"/>
          </a:xfrm>
          <a:prstGeom prst="rect">
            <a:avLst/>
          </a:prstGeom>
        </p:spPr>
        <p:txBody>
          <a:bodyPr/>
          <a:lstStyle>
            <a:lvl1pPr marL="0" indent="0">
              <a:lnSpc>
                <a:spcPct val="90000"/>
              </a:lnSpc>
              <a:spcBef>
                <a:spcPts val="1000"/>
              </a:spcBef>
              <a:buClrTx/>
              <a:buSzTx/>
              <a:buFontTx/>
              <a:buNone/>
              <a:defRPr sz="2400"/>
            </a:lvl1pPr>
            <a:lvl2pPr marL="0" indent="457200">
              <a:lnSpc>
                <a:spcPct val="90000"/>
              </a:lnSpc>
              <a:spcBef>
                <a:spcPts val="1000"/>
              </a:spcBef>
              <a:buClrTx/>
              <a:buSzTx/>
              <a:buFontTx/>
              <a:buNone/>
              <a:defRPr sz="2400"/>
            </a:lvl2pPr>
            <a:lvl3pPr marL="0" indent="914400">
              <a:lnSpc>
                <a:spcPct val="90000"/>
              </a:lnSpc>
              <a:spcBef>
                <a:spcPts val="1000"/>
              </a:spcBef>
              <a:buClrTx/>
              <a:buSzTx/>
              <a:buFontTx/>
              <a:buNone/>
              <a:defRPr sz="2400"/>
            </a:lvl3pPr>
            <a:lvl4pPr marL="0" indent="1371600">
              <a:lnSpc>
                <a:spcPct val="90000"/>
              </a:lnSpc>
              <a:spcBef>
                <a:spcPts val="1000"/>
              </a:spcBef>
              <a:buClrTx/>
              <a:buSzTx/>
              <a:buFontTx/>
              <a:buNone/>
              <a:defRPr sz="2400"/>
            </a:lvl4pPr>
            <a:lvl5pPr marL="0" indent="1828800">
              <a:lnSpc>
                <a:spcPct val="90000"/>
              </a:lnSpc>
              <a:spcBef>
                <a:spcPts val="1000"/>
              </a:spcBef>
              <a:buClrTx/>
              <a:buSzTx/>
              <a:buFontTx/>
              <a:buNone/>
              <a:defRPr sz="2400"/>
            </a:lvl5pPr>
          </a:lstStyle>
          <a:p>
            <a:r>
              <a:t>Texte niveau 1</a:t>
            </a:r>
          </a:p>
          <a:p>
            <a:pPr lvl="1"/>
            <a:r>
              <a:t>Texte niveau 2</a:t>
            </a:r>
          </a:p>
          <a:p>
            <a:pPr lvl="2"/>
            <a:r>
              <a:t>Texte niveau 3</a:t>
            </a:r>
          </a:p>
          <a:p>
            <a:pPr lvl="3"/>
            <a:r>
              <a:t>Texte niveau 4</a:t>
            </a:r>
          </a:p>
          <a:p>
            <a:pPr lvl="4"/>
            <a:r>
              <a:t>Texte niveau 5</a:t>
            </a:r>
          </a:p>
        </p:txBody>
      </p:sp>
      <p:sp>
        <p:nvSpPr>
          <p:cNvPr id="58" name="Numéro de diapositive"/>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‹n°›</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Deux contenus">
    <p:spTree>
      <p:nvGrpSpPr>
        <p:cNvPr id="1" name=""/>
        <p:cNvGrpSpPr/>
        <p:nvPr/>
      </p:nvGrpSpPr>
      <p:grpSpPr>
        <a:xfrm>
          <a:off x="0" y="0"/>
          <a:ext cx="0" cy="0"/>
          <a:chOff x="0" y="0"/>
          <a:chExt cx="0" cy="0"/>
        </a:xfrm>
      </p:grpSpPr>
      <p:sp>
        <p:nvSpPr>
          <p:cNvPr id="65" name="Texte du titre"/>
          <p:cNvSpPr txBox="1">
            <a:spLocks noGrp="1"/>
          </p:cNvSpPr>
          <p:nvPr>
            <p:ph type="title"/>
          </p:nvPr>
        </p:nvSpPr>
        <p:spPr>
          <a:prstGeom prst="rect">
            <a:avLst/>
          </a:prstGeom>
        </p:spPr>
        <p:txBody>
          <a:bodyPr/>
          <a:lstStyle/>
          <a:p>
            <a:r>
              <a:t>Texte du titre</a:t>
            </a:r>
          </a:p>
        </p:txBody>
      </p:sp>
      <p:sp>
        <p:nvSpPr>
          <p:cNvPr id="66" name="Texte niveau 1…"/>
          <p:cNvSpPr txBox="1">
            <a:spLocks noGrp="1"/>
          </p:cNvSpPr>
          <p:nvPr>
            <p:ph type="body" sz="half" idx="1"/>
          </p:nvPr>
        </p:nvSpPr>
        <p:spPr>
          <a:xfrm>
            <a:off x="838200" y="1825625"/>
            <a:ext cx="5181600" cy="4351338"/>
          </a:xfrm>
          <a:prstGeom prst="rect">
            <a:avLst/>
          </a:prstGeom>
        </p:spPr>
        <p:txBody>
          <a:bodyPr/>
          <a:lstStyle>
            <a:lvl1pPr marL="228600" indent="-228600">
              <a:lnSpc>
                <a:spcPct val="90000"/>
              </a:lnSpc>
              <a:spcBef>
                <a:spcPts val="1000"/>
              </a:spcBef>
              <a:buClrTx/>
              <a:defRPr sz="2800">
                <a:solidFill>
                  <a:srgbClr val="000000"/>
                </a:solidFill>
              </a:defRPr>
            </a:lvl1pPr>
            <a:lvl2pPr marL="723900" indent="-266700">
              <a:lnSpc>
                <a:spcPct val="90000"/>
              </a:lnSpc>
              <a:spcBef>
                <a:spcPts val="1000"/>
              </a:spcBef>
              <a:buClrTx/>
              <a:defRPr sz="2800">
                <a:solidFill>
                  <a:srgbClr val="000000"/>
                </a:solidFill>
              </a:defRPr>
            </a:lvl2pPr>
            <a:lvl3pPr marL="1234439" indent="-320039">
              <a:lnSpc>
                <a:spcPct val="90000"/>
              </a:lnSpc>
              <a:spcBef>
                <a:spcPts val="1000"/>
              </a:spcBef>
              <a:buClrTx/>
              <a:defRPr sz="2800">
                <a:solidFill>
                  <a:srgbClr val="000000"/>
                </a:solidFill>
              </a:defRPr>
            </a:lvl3pPr>
            <a:lvl4pPr marL="1727200" indent="-355600">
              <a:lnSpc>
                <a:spcPct val="90000"/>
              </a:lnSpc>
              <a:spcBef>
                <a:spcPts val="1000"/>
              </a:spcBef>
              <a:buClrTx/>
              <a:defRPr sz="2800">
                <a:solidFill>
                  <a:srgbClr val="000000"/>
                </a:solidFill>
              </a:defRPr>
            </a:lvl4pPr>
            <a:lvl5pPr marL="2184400" indent="-355600">
              <a:lnSpc>
                <a:spcPct val="90000"/>
              </a:lnSpc>
              <a:spcBef>
                <a:spcPts val="1000"/>
              </a:spcBef>
              <a:buClrTx/>
              <a:defRPr sz="2800">
                <a:solidFill>
                  <a:srgbClr val="000000"/>
                </a:solidFill>
              </a:defRPr>
            </a:lvl5pPr>
          </a:lstStyle>
          <a:p>
            <a:r>
              <a:t>Texte niveau 1</a:t>
            </a:r>
          </a:p>
          <a:p>
            <a:pPr lvl="1"/>
            <a:r>
              <a:t>Texte niveau 2</a:t>
            </a:r>
          </a:p>
          <a:p>
            <a:pPr lvl="2"/>
            <a:r>
              <a:t>Texte niveau 3</a:t>
            </a:r>
          </a:p>
          <a:p>
            <a:pPr lvl="3"/>
            <a:r>
              <a:t>Texte niveau 4</a:t>
            </a:r>
          </a:p>
          <a:p>
            <a:pPr lvl="4"/>
            <a:r>
              <a:t>Texte niveau 5</a:t>
            </a:r>
          </a:p>
        </p:txBody>
      </p:sp>
      <p:sp>
        <p:nvSpPr>
          <p:cNvPr id="67"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Comparaison">
    <p:spTree>
      <p:nvGrpSpPr>
        <p:cNvPr id="1" name=""/>
        <p:cNvGrpSpPr/>
        <p:nvPr/>
      </p:nvGrpSpPr>
      <p:grpSpPr>
        <a:xfrm>
          <a:off x="0" y="0"/>
          <a:ext cx="0" cy="0"/>
          <a:chOff x="0" y="0"/>
          <a:chExt cx="0" cy="0"/>
        </a:xfrm>
      </p:grpSpPr>
      <p:sp>
        <p:nvSpPr>
          <p:cNvPr id="74" name="Texte du titre"/>
          <p:cNvSpPr txBox="1">
            <a:spLocks noGrp="1"/>
          </p:cNvSpPr>
          <p:nvPr>
            <p:ph type="title"/>
          </p:nvPr>
        </p:nvSpPr>
        <p:spPr>
          <a:xfrm>
            <a:off x="839787" y="365125"/>
            <a:ext cx="10515601" cy="1325563"/>
          </a:xfrm>
          <a:prstGeom prst="rect">
            <a:avLst/>
          </a:prstGeom>
        </p:spPr>
        <p:txBody>
          <a:bodyPr/>
          <a:lstStyle/>
          <a:p>
            <a:r>
              <a:t>Texte du titre</a:t>
            </a:r>
          </a:p>
        </p:txBody>
      </p:sp>
      <p:sp>
        <p:nvSpPr>
          <p:cNvPr id="75" name="Texte niveau 1…"/>
          <p:cNvSpPr txBox="1">
            <a:spLocks noGrp="1"/>
          </p:cNvSpPr>
          <p:nvPr>
            <p:ph type="body" sz="quarter" idx="1"/>
          </p:nvPr>
        </p:nvSpPr>
        <p:spPr>
          <a:xfrm>
            <a:off x="839787" y="1681163"/>
            <a:ext cx="5157789" cy="823913"/>
          </a:xfrm>
          <a:prstGeom prst="rect">
            <a:avLst/>
          </a:prstGeom>
        </p:spPr>
        <p:txBody>
          <a:bodyPr anchor="b"/>
          <a:lstStyle>
            <a:lvl1pPr marL="0" indent="0">
              <a:lnSpc>
                <a:spcPct val="90000"/>
              </a:lnSpc>
              <a:spcBef>
                <a:spcPts val="1000"/>
              </a:spcBef>
              <a:buClrTx/>
              <a:buSzTx/>
              <a:buFontTx/>
              <a:buNone/>
              <a:defRPr sz="2400">
                <a:solidFill>
                  <a:srgbClr val="000000"/>
                </a:solidFill>
              </a:defRPr>
            </a:lvl1pPr>
            <a:lvl2pPr marL="0" indent="457200">
              <a:lnSpc>
                <a:spcPct val="90000"/>
              </a:lnSpc>
              <a:spcBef>
                <a:spcPts val="1000"/>
              </a:spcBef>
              <a:buClrTx/>
              <a:buSzTx/>
              <a:buFontTx/>
              <a:buNone/>
              <a:defRPr sz="2400">
                <a:solidFill>
                  <a:srgbClr val="000000"/>
                </a:solidFill>
              </a:defRPr>
            </a:lvl2pPr>
            <a:lvl3pPr marL="0" indent="914400">
              <a:lnSpc>
                <a:spcPct val="90000"/>
              </a:lnSpc>
              <a:spcBef>
                <a:spcPts val="1000"/>
              </a:spcBef>
              <a:buClrTx/>
              <a:buSzTx/>
              <a:buFontTx/>
              <a:buNone/>
              <a:defRPr sz="2400">
                <a:solidFill>
                  <a:srgbClr val="000000"/>
                </a:solidFill>
              </a:defRPr>
            </a:lvl3pPr>
            <a:lvl4pPr marL="0" indent="1371600">
              <a:lnSpc>
                <a:spcPct val="90000"/>
              </a:lnSpc>
              <a:spcBef>
                <a:spcPts val="1000"/>
              </a:spcBef>
              <a:buClrTx/>
              <a:buSzTx/>
              <a:buFontTx/>
              <a:buNone/>
              <a:defRPr sz="2400">
                <a:solidFill>
                  <a:srgbClr val="000000"/>
                </a:solidFill>
              </a:defRPr>
            </a:lvl4pPr>
            <a:lvl5pPr marL="0" indent="1828800">
              <a:lnSpc>
                <a:spcPct val="90000"/>
              </a:lnSpc>
              <a:spcBef>
                <a:spcPts val="1000"/>
              </a:spcBef>
              <a:buClrTx/>
              <a:buSzTx/>
              <a:buFontTx/>
              <a:buNone/>
              <a:defRPr sz="2400">
                <a:solidFill>
                  <a:srgbClr val="000000"/>
                </a:solidFill>
              </a:defRPr>
            </a:lvl5pPr>
          </a:lstStyle>
          <a:p>
            <a:r>
              <a:t>Texte niveau 1</a:t>
            </a:r>
          </a:p>
          <a:p>
            <a:pPr lvl="1"/>
            <a:r>
              <a:t>Texte niveau 2</a:t>
            </a:r>
          </a:p>
          <a:p>
            <a:pPr lvl="2"/>
            <a:r>
              <a:t>Texte niveau 3</a:t>
            </a:r>
          </a:p>
          <a:p>
            <a:pPr lvl="3"/>
            <a:r>
              <a:t>Texte niveau 4</a:t>
            </a:r>
          </a:p>
          <a:p>
            <a:pPr lvl="4"/>
            <a:r>
              <a:t>Texte niveau 5</a:t>
            </a:r>
          </a:p>
        </p:txBody>
      </p:sp>
      <p:sp>
        <p:nvSpPr>
          <p:cNvPr id="76" name="Espace réservé du texte 4"/>
          <p:cNvSpPr>
            <a:spLocks noGrp="1"/>
          </p:cNvSpPr>
          <p:nvPr>
            <p:ph type="body" sz="quarter" idx="21"/>
          </p:nvPr>
        </p:nvSpPr>
        <p:spPr>
          <a:xfrm>
            <a:off x="6172200" y="1681163"/>
            <a:ext cx="5183188" cy="823913"/>
          </a:xfrm>
          <a:prstGeom prst="rect">
            <a:avLst/>
          </a:prstGeom>
        </p:spPr>
        <p:txBody>
          <a:bodyPr anchor="b"/>
          <a:lstStyle/>
          <a:p>
            <a:pPr marL="0" indent="0">
              <a:lnSpc>
                <a:spcPct val="90000"/>
              </a:lnSpc>
              <a:spcBef>
                <a:spcPts val="1000"/>
              </a:spcBef>
              <a:buClrTx/>
              <a:buSzTx/>
              <a:buFontTx/>
              <a:buNone/>
              <a:defRPr sz="2400">
                <a:solidFill>
                  <a:srgbClr val="000000"/>
                </a:solidFill>
              </a:defRPr>
            </a:pPr>
            <a:endParaRPr/>
          </a:p>
        </p:txBody>
      </p:sp>
      <p:sp>
        <p:nvSpPr>
          <p:cNvPr id="77"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Titre seul">
    <p:spTree>
      <p:nvGrpSpPr>
        <p:cNvPr id="1" name=""/>
        <p:cNvGrpSpPr/>
        <p:nvPr/>
      </p:nvGrpSpPr>
      <p:grpSpPr>
        <a:xfrm>
          <a:off x="0" y="0"/>
          <a:ext cx="0" cy="0"/>
          <a:chOff x="0" y="0"/>
          <a:chExt cx="0" cy="0"/>
        </a:xfrm>
      </p:grpSpPr>
      <p:sp>
        <p:nvSpPr>
          <p:cNvPr id="84" name="Texte du titre"/>
          <p:cNvSpPr txBox="1">
            <a:spLocks noGrp="1"/>
          </p:cNvSpPr>
          <p:nvPr>
            <p:ph type="title"/>
          </p:nvPr>
        </p:nvSpPr>
        <p:spPr>
          <a:prstGeom prst="rect">
            <a:avLst/>
          </a:prstGeom>
        </p:spPr>
        <p:txBody>
          <a:bodyPr/>
          <a:lstStyle/>
          <a:p>
            <a:r>
              <a:t>Texte du titre</a:t>
            </a:r>
          </a:p>
        </p:txBody>
      </p:sp>
      <p:sp>
        <p:nvSpPr>
          <p:cNvPr id="85"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exte du titre"/>
          <p:cNvSpPr txBox="1">
            <a:spLocks noGrp="1"/>
          </p:cNvSpPr>
          <p:nvPr>
            <p:ph type="title"/>
          </p:nvPr>
        </p:nvSpPr>
        <p:spPr>
          <a:xfrm>
            <a:off x="838200" y="365125"/>
            <a:ext cx="10515600" cy="13255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rmAutofit/>
          </a:bodyPr>
          <a:lstStyle/>
          <a:p>
            <a:r>
              <a:t>Texte du titre</a:t>
            </a:r>
          </a:p>
        </p:txBody>
      </p:sp>
      <p:sp>
        <p:nvSpPr>
          <p:cNvPr id="3" name="Texte niveau 1…"/>
          <p:cNvSpPr txBox="1">
            <a:spLocks noGrp="1"/>
          </p:cNvSpPr>
          <p:nvPr>
            <p:ph type="body" idx="1"/>
          </p:nvPr>
        </p:nvSpPr>
        <p:spPr>
          <a:xfrm>
            <a:off x="838200" y="1825625"/>
            <a:ext cx="10515600" cy="435133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r>
              <a:t>Texte niveau 1</a:t>
            </a:r>
          </a:p>
          <a:p>
            <a:pPr lvl="1"/>
            <a:r>
              <a:t>Texte niveau 2</a:t>
            </a:r>
          </a:p>
          <a:p>
            <a:pPr lvl="2"/>
            <a:r>
              <a:t>Texte niveau 3</a:t>
            </a:r>
          </a:p>
          <a:p>
            <a:pPr lvl="3"/>
            <a:r>
              <a:t>Texte niveau 4</a:t>
            </a:r>
          </a:p>
          <a:p>
            <a:pPr lvl="4"/>
            <a:r>
              <a:t>Texte niveau 5</a:t>
            </a:r>
          </a:p>
        </p:txBody>
      </p:sp>
      <p:sp>
        <p:nvSpPr>
          <p:cNvPr id="4" name="Numéro de diapositive"/>
          <p:cNvSpPr txBox="1">
            <a:spLocks noGrp="1"/>
          </p:cNvSpPr>
          <p:nvPr>
            <p:ph type="sldNum" sz="quarter" idx="2"/>
          </p:nvPr>
        </p:nvSpPr>
        <p:spPr>
          <a:xfrm>
            <a:off x="11080740" y="6404292"/>
            <a:ext cx="273060" cy="269241"/>
          </a:xfrm>
          <a:prstGeom prst="rect">
            <a:avLst/>
          </a:prstGeom>
          <a:ln w="12700">
            <a:miter lim="400000"/>
          </a:ln>
        </p:spPr>
        <p:txBody>
          <a:bodyPr wrap="none" lIns="45719" rIns="45719" anchor="ctr">
            <a:spAutoFit/>
          </a:bodyPr>
          <a:lstStyle>
            <a:lvl1pPr algn="r">
              <a:defRPr sz="1200">
                <a:solidFill>
                  <a:srgbClr val="888888"/>
                </a:solidFill>
                <a:latin typeface="Roboto Light"/>
                <a:ea typeface="Roboto Light"/>
                <a:cs typeface="Roboto Light"/>
                <a:sym typeface="Roboto Light"/>
              </a:defRPr>
            </a:lvl1pPr>
          </a:lstStyle>
          <a:p>
            <a:fld id="{86CB4B4D-7CA3-9044-876B-883B54F8677D}" type="slidenum">
              <a:t>‹n°›</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spd="med"/>
  <p:txStyles>
    <p:titleStyle>
      <a:lvl1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Volkhov Regular"/>
          <a:ea typeface="Volkhov Regular"/>
          <a:cs typeface="Volkhov Regular"/>
          <a:sym typeface="Volkhov Regular"/>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Volkhov Regular"/>
          <a:ea typeface="Volkhov Regular"/>
          <a:cs typeface="Volkhov Regular"/>
          <a:sym typeface="Volkhov Regular"/>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Volkhov Regular"/>
          <a:ea typeface="Volkhov Regular"/>
          <a:cs typeface="Volkhov Regular"/>
          <a:sym typeface="Volkhov Regular"/>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Volkhov Regular"/>
          <a:ea typeface="Volkhov Regular"/>
          <a:cs typeface="Volkhov Regular"/>
          <a:sym typeface="Volkhov Regular"/>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Volkhov Regular"/>
          <a:ea typeface="Volkhov Regular"/>
          <a:cs typeface="Volkhov Regular"/>
          <a:sym typeface="Volkhov Regular"/>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Volkhov Regular"/>
          <a:ea typeface="Volkhov Regular"/>
          <a:cs typeface="Volkhov Regular"/>
          <a:sym typeface="Volkhov Regular"/>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Volkhov Regular"/>
          <a:ea typeface="Volkhov Regular"/>
          <a:cs typeface="Volkhov Regular"/>
          <a:sym typeface="Volkhov Regular"/>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Volkhov Regular"/>
          <a:ea typeface="Volkhov Regular"/>
          <a:cs typeface="Volkhov Regular"/>
          <a:sym typeface="Volkhov Regular"/>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Volkhov Regular"/>
          <a:ea typeface="Volkhov Regular"/>
          <a:cs typeface="Volkhov Regular"/>
          <a:sym typeface="Volkhov Regular"/>
        </a:defRPr>
      </a:lvl9pPr>
    </p:titleStyle>
    <p:bodyStyle>
      <a:lvl1pPr marL="522514" marR="0" indent="-522514" algn="l" defTabSz="914400" rtl="0" latinLnBrk="0">
        <a:lnSpc>
          <a:spcPct val="120000"/>
        </a:lnSpc>
        <a:spcBef>
          <a:spcPts val="1500"/>
        </a:spcBef>
        <a:spcAft>
          <a:spcPts val="0"/>
        </a:spcAft>
        <a:buClr>
          <a:srgbClr val="FFCD00"/>
        </a:buClr>
        <a:buSzPct val="100000"/>
        <a:buFont typeface="Arial"/>
        <a:buChar char="•"/>
        <a:tabLst/>
        <a:defRPr sz="3200" b="0" i="0" u="none" strike="noStrike" cap="none" spc="0" baseline="0">
          <a:solidFill>
            <a:srgbClr val="FFFFFF"/>
          </a:solidFill>
          <a:uFillTx/>
          <a:latin typeface="Roboto Light"/>
          <a:ea typeface="Roboto Light"/>
          <a:cs typeface="Roboto Light"/>
          <a:sym typeface="Roboto Light"/>
        </a:defRPr>
      </a:lvl1pPr>
      <a:lvl2pPr marL="914400" marR="0" indent="-457200" algn="l" defTabSz="914400" rtl="0" latinLnBrk="0">
        <a:lnSpc>
          <a:spcPct val="120000"/>
        </a:lnSpc>
        <a:spcBef>
          <a:spcPts val="1500"/>
        </a:spcBef>
        <a:spcAft>
          <a:spcPts val="0"/>
        </a:spcAft>
        <a:buClr>
          <a:srgbClr val="FFCD00"/>
        </a:buClr>
        <a:buSzPct val="100000"/>
        <a:buFont typeface="Arial"/>
        <a:buChar char="•"/>
        <a:tabLst/>
        <a:defRPr sz="3200" b="0" i="0" u="none" strike="noStrike" cap="none" spc="0" baseline="0">
          <a:solidFill>
            <a:srgbClr val="FFFFFF"/>
          </a:solidFill>
          <a:uFillTx/>
          <a:latin typeface="Roboto Light"/>
          <a:ea typeface="Roboto Light"/>
          <a:cs typeface="Roboto Light"/>
          <a:sym typeface="Roboto Light"/>
        </a:defRPr>
      </a:lvl2pPr>
      <a:lvl3pPr marL="1463039" marR="0" indent="-548639" algn="l" defTabSz="914400" rtl="0" latinLnBrk="0">
        <a:lnSpc>
          <a:spcPct val="120000"/>
        </a:lnSpc>
        <a:spcBef>
          <a:spcPts val="1500"/>
        </a:spcBef>
        <a:spcAft>
          <a:spcPts val="0"/>
        </a:spcAft>
        <a:buClr>
          <a:srgbClr val="FFCD00"/>
        </a:buClr>
        <a:buSzPct val="100000"/>
        <a:buFont typeface="Arial"/>
        <a:buChar char="•"/>
        <a:tabLst/>
        <a:defRPr sz="3200" b="0" i="0" u="none" strike="noStrike" cap="none" spc="0" baseline="0">
          <a:solidFill>
            <a:srgbClr val="FFFFFF"/>
          </a:solidFill>
          <a:uFillTx/>
          <a:latin typeface="Roboto Light"/>
          <a:ea typeface="Roboto Light"/>
          <a:cs typeface="Roboto Light"/>
          <a:sym typeface="Roboto Light"/>
        </a:defRPr>
      </a:lvl3pPr>
      <a:lvl4pPr marL="1879600" marR="0" indent="-508000" algn="l" defTabSz="914400" rtl="0" latinLnBrk="0">
        <a:lnSpc>
          <a:spcPct val="120000"/>
        </a:lnSpc>
        <a:spcBef>
          <a:spcPts val="1500"/>
        </a:spcBef>
        <a:spcAft>
          <a:spcPts val="0"/>
        </a:spcAft>
        <a:buClr>
          <a:srgbClr val="FFCD00"/>
        </a:buClr>
        <a:buSzPct val="100000"/>
        <a:buFont typeface="Arial"/>
        <a:buChar char="•"/>
        <a:tabLst/>
        <a:defRPr sz="3200" b="0" i="0" u="none" strike="noStrike" cap="none" spc="0" baseline="0">
          <a:solidFill>
            <a:srgbClr val="FFFFFF"/>
          </a:solidFill>
          <a:uFillTx/>
          <a:latin typeface="Roboto Light"/>
          <a:ea typeface="Roboto Light"/>
          <a:cs typeface="Roboto Light"/>
          <a:sym typeface="Roboto Light"/>
        </a:defRPr>
      </a:lvl4pPr>
      <a:lvl5pPr marL="2336800" marR="0" indent="-508000" algn="l" defTabSz="914400" rtl="0" latinLnBrk="0">
        <a:lnSpc>
          <a:spcPct val="120000"/>
        </a:lnSpc>
        <a:spcBef>
          <a:spcPts val="1500"/>
        </a:spcBef>
        <a:spcAft>
          <a:spcPts val="0"/>
        </a:spcAft>
        <a:buClr>
          <a:srgbClr val="FFCD00"/>
        </a:buClr>
        <a:buSzPct val="100000"/>
        <a:buFont typeface="Arial"/>
        <a:buChar char="•"/>
        <a:tabLst/>
        <a:defRPr sz="3200" b="0" i="0" u="none" strike="noStrike" cap="none" spc="0" baseline="0">
          <a:solidFill>
            <a:srgbClr val="FFFFFF"/>
          </a:solidFill>
          <a:uFillTx/>
          <a:latin typeface="Roboto Light"/>
          <a:ea typeface="Roboto Light"/>
          <a:cs typeface="Roboto Light"/>
          <a:sym typeface="Roboto Light"/>
        </a:defRPr>
      </a:lvl5pPr>
      <a:lvl6pPr marL="2692400" marR="0" indent="-406400" algn="l" defTabSz="914400" rtl="0" latinLnBrk="0">
        <a:lnSpc>
          <a:spcPct val="120000"/>
        </a:lnSpc>
        <a:spcBef>
          <a:spcPts val="1500"/>
        </a:spcBef>
        <a:spcAft>
          <a:spcPts val="0"/>
        </a:spcAft>
        <a:buClr>
          <a:srgbClr val="FFCD00"/>
        </a:buClr>
        <a:buSzPct val="100000"/>
        <a:buFont typeface="Arial"/>
        <a:buChar char="•"/>
        <a:tabLst/>
        <a:defRPr sz="3200" b="0" i="0" u="none" strike="noStrike" cap="none" spc="0" baseline="0">
          <a:solidFill>
            <a:srgbClr val="FFFFFF"/>
          </a:solidFill>
          <a:uFillTx/>
          <a:latin typeface="Roboto Light"/>
          <a:ea typeface="Roboto Light"/>
          <a:cs typeface="Roboto Light"/>
          <a:sym typeface="Roboto Light"/>
        </a:defRPr>
      </a:lvl6pPr>
      <a:lvl7pPr marL="3149600" marR="0" indent="-406400" algn="l" defTabSz="914400" rtl="0" latinLnBrk="0">
        <a:lnSpc>
          <a:spcPct val="120000"/>
        </a:lnSpc>
        <a:spcBef>
          <a:spcPts val="1500"/>
        </a:spcBef>
        <a:spcAft>
          <a:spcPts val="0"/>
        </a:spcAft>
        <a:buClr>
          <a:srgbClr val="FFCD00"/>
        </a:buClr>
        <a:buSzPct val="100000"/>
        <a:buFont typeface="Arial"/>
        <a:buChar char="•"/>
        <a:tabLst/>
        <a:defRPr sz="3200" b="0" i="0" u="none" strike="noStrike" cap="none" spc="0" baseline="0">
          <a:solidFill>
            <a:srgbClr val="FFFFFF"/>
          </a:solidFill>
          <a:uFillTx/>
          <a:latin typeface="Roboto Light"/>
          <a:ea typeface="Roboto Light"/>
          <a:cs typeface="Roboto Light"/>
          <a:sym typeface="Roboto Light"/>
        </a:defRPr>
      </a:lvl7pPr>
      <a:lvl8pPr marL="3606800" marR="0" indent="-406400" algn="l" defTabSz="914400" rtl="0" latinLnBrk="0">
        <a:lnSpc>
          <a:spcPct val="120000"/>
        </a:lnSpc>
        <a:spcBef>
          <a:spcPts val="1500"/>
        </a:spcBef>
        <a:spcAft>
          <a:spcPts val="0"/>
        </a:spcAft>
        <a:buClr>
          <a:srgbClr val="FFCD00"/>
        </a:buClr>
        <a:buSzPct val="100000"/>
        <a:buFont typeface="Arial"/>
        <a:buChar char="•"/>
        <a:tabLst/>
        <a:defRPr sz="3200" b="0" i="0" u="none" strike="noStrike" cap="none" spc="0" baseline="0">
          <a:solidFill>
            <a:srgbClr val="FFFFFF"/>
          </a:solidFill>
          <a:uFillTx/>
          <a:latin typeface="Roboto Light"/>
          <a:ea typeface="Roboto Light"/>
          <a:cs typeface="Roboto Light"/>
          <a:sym typeface="Roboto Light"/>
        </a:defRPr>
      </a:lvl8pPr>
      <a:lvl9pPr marL="4064000" marR="0" indent="-406400" algn="l" defTabSz="914400" rtl="0" latinLnBrk="0">
        <a:lnSpc>
          <a:spcPct val="120000"/>
        </a:lnSpc>
        <a:spcBef>
          <a:spcPts val="1500"/>
        </a:spcBef>
        <a:spcAft>
          <a:spcPts val="0"/>
        </a:spcAft>
        <a:buClr>
          <a:srgbClr val="FFCD00"/>
        </a:buClr>
        <a:buSzPct val="100000"/>
        <a:buFont typeface="Arial"/>
        <a:buChar char="•"/>
        <a:tabLst/>
        <a:defRPr sz="3200" b="0" i="0" u="none" strike="noStrike" cap="none" spc="0" baseline="0">
          <a:solidFill>
            <a:srgbClr val="FFFFFF"/>
          </a:solidFill>
          <a:uFillTx/>
          <a:latin typeface="Roboto Light"/>
          <a:ea typeface="Roboto Light"/>
          <a:cs typeface="Roboto Light"/>
          <a:sym typeface="Roboto Light"/>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Roboto Light"/>
        </a:defRPr>
      </a:lvl1pPr>
      <a:lvl2pPr marL="0" marR="0" indent="4572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Roboto Light"/>
        </a:defRPr>
      </a:lvl2pPr>
      <a:lvl3pPr marL="0" marR="0" indent="9144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Roboto Light"/>
        </a:defRPr>
      </a:lvl3pPr>
      <a:lvl4pPr marL="0" marR="0" indent="13716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Roboto Light"/>
        </a:defRPr>
      </a:lvl4pPr>
      <a:lvl5pPr marL="0" marR="0" indent="18288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Roboto Light"/>
        </a:defRPr>
      </a:lvl5pPr>
      <a:lvl6pPr marL="0" marR="0" indent="22860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Roboto Light"/>
        </a:defRPr>
      </a:lvl6pPr>
      <a:lvl7pPr marL="0" marR="0" indent="27432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Roboto Light"/>
        </a:defRPr>
      </a:lvl7pPr>
      <a:lvl8pPr marL="0" marR="0" indent="32004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Roboto Light"/>
        </a:defRPr>
      </a:lvl8pPr>
      <a:lvl9pPr marL="0" marR="0" indent="36576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Roboto Light"/>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8" Type="http://schemas.openxmlformats.org/officeDocument/2006/relationships/hyperlink" Target="https://picryl.com/media/leap-year-1e3904" TargetMode="External"/><Relationship Id="rId13" Type="http://schemas.openxmlformats.org/officeDocument/2006/relationships/hyperlink" Target="https://fr.wikipedia.org/wiki/Simone_de_Beauvoir#/media/Fichier:Simone_de_Beauvoir2.png" TargetMode="External"/><Relationship Id="rId3" Type="http://schemas.openxmlformats.org/officeDocument/2006/relationships/hyperlink" Target="https://picryl.com/media/graphic-statues-no-17-the-woman-who-dared-th-w" TargetMode="External"/><Relationship Id="rId7" Type="http://schemas.openxmlformats.org/officeDocument/2006/relationships/hyperlink" Target="https://picryl.com/media/at-the-womans-club-frank-a-nankivell-99" TargetMode="External"/><Relationship Id="rId12" Type="http://schemas.openxmlformats.org/officeDocument/2006/relationships/hyperlink" Target="https://picryl.com/media/the-wheel-that-cant-be-stopped-its-human-nature-ehrhart" TargetMode="External"/><Relationship Id="rId2" Type="http://schemas.openxmlformats.org/officeDocument/2006/relationships/hyperlink" Target="http://shutterstock.com/" TargetMode="External"/><Relationship Id="rId1" Type="http://schemas.openxmlformats.org/officeDocument/2006/relationships/slideLayout" Target="../slideLayouts/slideLayout3.xml"/><Relationship Id="rId6" Type="http://schemas.openxmlformats.org/officeDocument/2006/relationships/hyperlink" Target="https://en.wikipedia.org/wiki/Feminism#/media/File:Louise_Weiss.jpg" TargetMode="External"/><Relationship Id="rId11" Type="http://schemas.openxmlformats.org/officeDocument/2006/relationships/hyperlink" Target="https://picryl.com/media/popular-lectures-on-human-nature" TargetMode="External"/><Relationship Id="rId5" Type="http://schemas.openxmlformats.org/officeDocument/2006/relationships/hyperlink" Target="https://fr.wikipedia.org/wiki/Judith_Butler#/media/Fichier:JudithButler2013.jpg" TargetMode="External"/><Relationship Id="rId10" Type="http://schemas.openxmlformats.org/officeDocument/2006/relationships/hyperlink" Target="https://picryl.com/media/the-best-balance-for-uncle-sam-keppler" TargetMode="External"/><Relationship Id="rId4" Type="http://schemas.openxmlformats.org/officeDocument/2006/relationships/hyperlink" Target="https://www.publicdomainpictures.net/en/view-image.php?image=76001&amp;picture=we-can-do-it-poster" TargetMode="External"/><Relationship Id="rId9" Type="http://schemas.openxmlformats.org/officeDocument/2006/relationships/hyperlink" Target="https://picryl.com/media/a-poor-man-loaded-with-mischief-or-matrimony-drawn-by-experience-engravd-by" TargetMode="External"/></Relationships>
</file>

<file path=ppt/slides/_rels/slide33.xml.rels><?xml version="1.0" encoding="UTF-8" standalone="yes"?>
<Relationships xmlns="http://schemas.openxmlformats.org/package/2006/relationships"><Relationship Id="rId3" Type="http://schemas.openxmlformats.org/officeDocument/2006/relationships/hyperlink" Target="https://www.publicdomainpictures.net/en/view-image.php?image=76001&amp;picture=we-can-do-it-poster" TargetMode="External"/><Relationship Id="rId2" Type="http://schemas.openxmlformats.org/officeDocument/2006/relationships/hyperlink" Target="https://picryl.com/media/women-against-violence-against-women" TargetMode="Externa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 name="module1b.psd" descr="module1b.psd"/>
          <p:cNvPicPr>
            <a:picLocks noChangeAspect="1"/>
          </p:cNvPicPr>
          <p:nvPr/>
        </p:nvPicPr>
        <p:blipFill>
          <a:blip r:embed="rId3"/>
          <a:stretch>
            <a:fillRect/>
          </a:stretch>
        </p:blipFill>
        <p:spPr>
          <a:xfrm>
            <a:off x="0" y="0"/>
            <a:ext cx="12192000" cy="6858000"/>
          </a:xfrm>
          <a:prstGeom prst="rect">
            <a:avLst/>
          </a:prstGeom>
          <a:ln w="12700">
            <a:miter lim="400000"/>
          </a:ln>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 name="Rectangle 15"/>
          <p:cNvSpPr/>
          <p:nvPr/>
        </p:nvSpPr>
        <p:spPr>
          <a:xfrm>
            <a:off x="0" y="0"/>
            <a:ext cx="12192000" cy="6858000"/>
          </a:xfrm>
          <a:prstGeom prst="rect">
            <a:avLst/>
          </a:prstGeom>
          <a:solidFill>
            <a:srgbClr val="000000"/>
          </a:solidFill>
          <a:ln w="12700">
            <a:miter lim="400000"/>
          </a:ln>
        </p:spPr>
        <p:txBody>
          <a:bodyPr lIns="45719" rIns="45719" anchor="ctr"/>
          <a:lstStyle/>
          <a:p>
            <a:pPr algn="ctr">
              <a:defRPr>
                <a:solidFill>
                  <a:srgbClr val="FFFFFF"/>
                </a:solidFill>
                <a:latin typeface="Roboto Light"/>
                <a:ea typeface="Roboto Light"/>
                <a:cs typeface="Roboto Light"/>
                <a:sym typeface="Roboto Light"/>
              </a:defRPr>
            </a:pPr>
            <a:endParaRPr/>
          </a:p>
        </p:txBody>
      </p:sp>
      <p:pic>
        <p:nvPicPr>
          <p:cNvPr id="173" name="Image 6" descr="Image 6"/>
          <p:cNvPicPr>
            <a:picLocks noChangeAspect="1"/>
          </p:cNvPicPr>
          <p:nvPr/>
        </p:nvPicPr>
        <p:blipFill>
          <a:blip r:embed="rId3">
            <a:alphaModFix amt="44493"/>
          </a:blip>
          <a:srcRect t="1688" b="20992"/>
          <a:stretch>
            <a:fillRect/>
          </a:stretch>
        </p:blipFill>
        <p:spPr>
          <a:xfrm>
            <a:off x="19" y="0"/>
            <a:ext cx="12191981" cy="6858001"/>
          </a:xfrm>
          <a:prstGeom prst="rect">
            <a:avLst/>
          </a:prstGeom>
          <a:ln w="12700">
            <a:miter lim="400000"/>
          </a:ln>
        </p:spPr>
      </p:pic>
      <p:sp>
        <p:nvSpPr>
          <p:cNvPr id="174" name="Titre 1"/>
          <p:cNvSpPr txBox="1">
            <a:spLocks noGrp="1"/>
          </p:cNvSpPr>
          <p:nvPr>
            <p:ph type="title"/>
          </p:nvPr>
        </p:nvSpPr>
        <p:spPr>
          <a:xfrm>
            <a:off x="262136" y="799161"/>
            <a:ext cx="3940030" cy="4726278"/>
          </a:xfrm>
          <a:prstGeom prst="rect">
            <a:avLst/>
          </a:prstGeom>
        </p:spPr>
        <p:txBody>
          <a:bodyPr/>
          <a:lstStyle>
            <a:lvl1pPr algn="r">
              <a:defRPr sz="7200"/>
            </a:lvl1pPr>
          </a:lstStyle>
          <a:p>
            <a:r>
              <a:t>Études de genre</a:t>
            </a:r>
          </a:p>
        </p:txBody>
      </p:sp>
      <p:sp>
        <p:nvSpPr>
          <p:cNvPr id="175" name="Straight Connector 17"/>
          <p:cNvSpPr/>
          <p:nvPr/>
        </p:nvSpPr>
        <p:spPr>
          <a:xfrm flipH="1">
            <a:off x="4539072" y="1716382"/>
            <a:ext cx="1" cy="3349036"/>
          </a:xfrm>
          <a:prstGeom prst="line">
            <a:avLst/>
          </a:prstGeom>
          <a:solidFill>
            <a:srgbClr val="FFCD00"/>
          </a:solidFill>
          <a:ln w="57150">
            <a:solidFill>
              <a:srgbClr val="FFCD00"/>
            </a:solidFill>
            <a:miter/>
          </a:ln>
        </p:spPr>
        <p:txBody>
          <a:bodyPr lIns="45719" rIns="45719" anchor="ctr"/>
          <a:lstStyle/>
          <a:p>
            <a:pPr algn="ctr">
              <a:defRPr>
                <a:solidFill>
                  <a:srgbClr val="FFFFFF"/>
                </a:solidFill>
                <a:latin typeface="Roboto Light"/>
                <a:ea typeface="Roboto Light"/>
                <a:cs typeface="Roboto Light"/>
                <a:sym typeface="Roboto Light"/>
              </a:defRPr>
            </a:pPr>
            <a:endParaRPr/>
          </a:p>
        </p:txBody>
      </p:sp>
      <p:sp>
        <p:nvSpPr>
          <p:cNvPr id="176" name="Espace réservé du contenu 2"/>
          <p:cNvSpPr txBox="1">
            <a:spLocks noGrp="1"/>
          </p:cNvSpPr>
          <p:nvPr>
            <p:ph type="body" idx="1"/>
          </p:nvPr>
        </p:nvSpPr>
        <p:spPr>
          <a:xfrm>
            <a:off x="4869124" y="1065861"/>
            <a:ext cx="7144363" cy="4726278"/>
          </a:xfrm>
          <a:prstGeom prst="rect">
            <a:avLst/>
          </a:prstGeom>
        </p:spPr>
        <p:txBody>
          <a:bodyPr anchor="ctr">
            <a:noAutofit/>
          </a:bodyPr>
          <a:lstStyle/>
          <a:p>
            <a:pPr marL="0" indent="0">
              <a:lnSpc>
                <a:spcPct val="120000"/>
              </a:lnSpc>
              <a:spcBef>
                <a:spcPts val="1500"/>
              </a:spcBef>
              <a:buSzTx/>
              <a:buNone/>
              <a:defRPr sz="2900">
                <a:latin typeface="Roboto Light"/>
                <a:ea typeface="Roboto Light"/>
                <a:cs typeface="Roboto Light"/>
                <a:sym typeface="Roboto Light"/>
              </a:defRPr>
            </a:pPr>
            <a:r>
              <a:t>Constat : le genre est un construit social.</a:t>
            </a:r>
          </a:p>
          <a:p>
            <a:pPr marL="522514" indent="-522514">
              <a:lnSpc>
                <a:spcPct val="120000"/>
              </a:lnSpc>
              <a:spcBef>
                <a:spcPts val="1500"/>
              </a:spcBef>
              <a:buSzPct val="150000"/>
              <a:defRPr sz="2900">
                <a:latin typeface="Roboto Light"/>
                <a:ea typeface="Roboto Light"/>
                <a:cs typeface="Roboto Light"/>
                <a:sym typeface="Roboto Light"/>
              </a:defRPr>
            </a:pPr>
            <a:r>
              <a:t>Genre = outil conceptuel scientifique (anthropologie, psychologie, sociologie).</a:t>
            </a:r>
          </a:p>
          <a:p>
            <a:pPr marL="522514" indent="-522514">
              <a:lnSpc>
                <a:spcPct val="120000"/>
              </a:lnSpc>
              <a:spcBef>
                <a:spcPts val="1500"/>
              </a:spcBef>
              <a:buSzPct val="150000"/>
              <a:defRPr sz="2900">
                <a:latin typeface="Roboto Light"/>
                <a:ea typeface="Roboto Light"/>
                <a:cs typeface="Roboto Light"/>
                <a:sym typeface="Roboto Light"/>
              </a:defRPr>
            </a:pPr>
            <a:r>
              <a:t>Utilisé par le discours féministe pour montrer le caractère culturel, donc modifiable, des inégalités sexuelles. </a:t>
            </a:r>
          </a:p>
        </p:txBody>
      </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 name="Titre 1"/>
          <p:cNvSpPr txBox="1">
            <a:spLocks noGrp="1"/>
          </p:cNvSpPr>
          <p:nvPr>
            <p:ph type="title"/>
          </p:nvPr>
        </p:nvSpPr>
        <p:spPr>
          <a:xfrm>
            <a:off x="381158" y="240138"/>
            <a:ext cx="4775542" cy="2068321"/>
          </a:xfrm>
          <a:prstGeom prst="rect">
            <a:avLst/>
          </a:prstGeom>
        </p:spPr>
        <p:txBody>
          <a:bodyPr/>
          <a:lstStyle/>
          <a:p>
            <a:pPr>
              <a:lnSpc>
                <a:spcPct val="80000"/>
              </a:lnSpc>
              <a:defRPr sz="6200"/>
            </a:pPr>
            <a:r>
              <a:t>Distinction </a:t>
            </a:r>
            <a:br/>
            <a:r>
              <a:t>sexe/genre</a:t>
            </a:r>
          </a:p>
        </p:txBody>
      </p:sp>
      <p:sp>
        <p:nvSpPr>
          <p:cNvPr id="181" name="Espace réservé du contenu 2"/>
          <p:cNvSpPr txBox="1">
            <a:spLocks noGrp="1"/>
          </p:cNvSpPr>
          <p:nvPr>
            <p:ph type="body" sz="half" idx="1"/>
          </p:nvPr>
        </p:nvSpPr>
        <p:spPr>
          <a:xfrm>
            <a:off x="381000" y="2684031"/>
            <a:ext cx="5127995" cy="3682461"/>
          </a:xfrm>
          <a:prstGeom prst="rect">
            <a:avLst/>
          </a:prstGeom>
        </p:spPr>
        <p:txBody>
          <a:bodyPr>
            <a:normAutofit lnSpcReduction="10000"/>
          </a:bodyPr>
          <a:lstStyle/>
          <a:p>
            <a:pPr marL="360534" indent="-360534" defTabSz="630936">
              <a:lnSpc>
                <a:spcPct val="120000"/>
              </a:lnSpc>
              <a:buSzPct val="150000"/>
              <a:defRPr sz="2208">
                <a:latin typeface="Roboto Light"/>
                <a:ea typeface="Roboto Light"/>
                <a:cs typeface="Roboto Light"/>
                <a:sym typeface="Roboto Light"/>
              </a:defRPr>
            </a:pPr>
            <a:r>
              <a:t>Selon OMS : « Le genre se réfère </a:t>
            </a:r>
            <a:br/>
            <a:r>
              <a:t>à la construction sociale des rôles, des comportements, des activités et des attributs qu’une société considère comme appropriés pour les hommes et les femmes ».</a:t>
            </a:r>
          </a:p>
          <a:p>
            <a:pPr marL="360534" indent="-360534" defTabSz="630936">
              <a:lnSpc>
                <a:spcPct val="120000"/>
              </a:lnSpc>
              <a:buSzPct val="150000"/>
              <a:defRPr sz="2208">
                <a:latin typeface="Roboto Light"/>
                <a:ea typeface="Roboto Light"/>
                <a:cs typeface="Roboto Light"/>
                <a:sym typeface="Roboto Light"/>
              </a:defRPr>
            </a:pPr>
            <a:r>
              <a:t>Le sexe renvoie aux attributs relatifs </a:t>
            </a:r>
            <a:br/>
            <a:r>
              <a:t>à la physiologie, aux hormones, </a:t>
            </a:r>
            <a:br/>
            <a:r>
              <a:t>aux chromosomes des corps.</a:t>
            </a:r>
          </a:p>
        </p:txBody>
      </p:sp>
      <p:pic>
        <p:nvPicPr>
          <p:cNvPr id="182" name="Image 4" descr="Image 4"/>
          <p:cNvPicPr>
            <a:picLocks noChangeAspect="1"/>
          </p:cNvPicPr>
          <p:nvPr/>
        </p:nvPicPr>
        <p:blipFill>
          <a:blip r:embed="rId3"/>
          <a:srcRect l="6267" t="24678" r="13506" b="7822"/>
          <a:stretch>
            <a:fillRect/>
          </a:stretch>
        </p:blipFill>
        <p:spPr>
          <a:xfrm>
            <a:off x="5780227" y="-1949"/>
            <a:ext cx="6443226" cy="6862063"/>
          </a:xfrm>
          <a:prstGeom prst="rect">
            <a:avLst/>
          </a:prstGeom>
          <a:ln w="12700">
            <a:miter lim="400000"/>
          </a:ln>
        </p:spPr>
      </p:pic>
      <p:sp>
        <p:nvSpPr>
          <p:cNvPr id="183" name="Rectangle 31"/>
          <p:cNvSpPr/>
          <p:nvPr/>
        </p:nvSpPr>
        <p:spPr>
          <a:xfrm>
            <a:off x="493728" y="2260177"/>
            <a:ext cx="4092305" cy="7757"/>
          </a:xfrm>
          <a:prstGeom prst="rect">
            <a:avLst/>
          </a:prstGeom>
          <a:solidFill>
            <a:srgbClr val="FFCD00"/>
          </a:solidFill>
          <a:ln w="57150">
            <a:solidFill>
              <a:srgbClr val="FFCD00"/>
            </a:solidFill>
            <a:miter/>
          </a:ln>
        </p:spPr>
        <p:txBody>
          <a:bodyPr lIns="45719" rIns="45719" anchor="ctr"/>
          <a:lstStyle/>
          <a:p>
            <a:pPr algn="ctr">
              <a:defRPr>
                <a:solidFill>
                  <a:srgbClr val="FFFFFF"/>
                </a:solidFill>
                <a:latin typeface="Roboto Light"/>
                <a:ea typeface="Roboto Light"/>
                <a:cs typeface="Roboto Light"/>
                <a:sym typeface="Roboto Light"/>
              </a:defRPr>
            </a:pPr>
            <a:endParaRPr/>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 name="Titre 1"/>
          <p:cNvSpPr txBox="1">
            <a:spLocks noGrp="1"/>
          </p:cNvSpPr>
          <p:nvPr>
            <p:ph type="title"/>
          </p:nvPr>
        </p:nvSpPr>
        <p:spPr>
          <a:xfrm>
            <a:off x="240421" y="-145554"/>
            <a:ext cx="4963353" cy="2811503"/>
          </a:xfrm>
          <a:prstGeom prst="rect">
            <a:avLst/>
          </a:prstGeom>
        </p:spPr>
        <p:txBody>
          <a:bodyPr/>
          <a:lstStyle/>
          <a:p>
            <a:pPr>
              <a:lnSpc>
                <a:spcPct val="80000"/>
              </a:lnSpc>
              <a:defRPr sz="5000"/>
            </a:pPr>
            <a:r>
              <a:t>Distinction </a:t>
            </a:r>
            <a:br/>
            <a:r>
              <a:t>nature/culture</a:t>
            </a:r>
            <a:br/>
            <a:endParaRPr/>
          </a:p>
        </p:txBody>
      </p:sp>
      <p:sp>
        <p:nvSpPr>
          <p:cNvPr id="188" name="Espace réservé du contenu 2"/>
          <p:cNvSpPr txBox="1">
            <a:spLocks noGrp="1"/>
          </p:cNvSpPr>
          <p:nvPr>
            <p:ph type="body" sz="half" idx="1"/>
          </p:nvPr>
        </p:nvSpPr>
        <p:spPr>
          <a:xfrm>
            <a:off x="241300" y="1883518"/>
            <a:ext cx="5120280" cy="4765494"/>
          </a:xfrm>
          <a:prstGeom prst="rect">
            <a:avLst/>
          </a:prstGeom>
        </p:spPr>
        <p:txBody>
          <a:bodyPr>
            <a:normAutofit lnSpcReduction="10000"/>
          </a:bodyPr>
          <a:lstStyle/>
          <a:p>
            <a:pPr marL="355599" indent="-355599">
              <a:lnSpc>
                <a:spcPct val="130000"/>
              </a:lnSpc>
              <a:spcBef>
                <a:spcPts val="900"/>
              </a:spcBef>
              <a:buSzPct val="150000"/>
              <a:defRPr sz="1800">
                <a:latin typeface="Roboto Light"/>
                <a:ea typeface="Roboto Light"/>
                <a:cs typeface="Roboto Light"/>
                <a:sym typeface="Roboto Light"/>
              </a:defRPr>
            </a:pPr>
            <a:r>
              <a:rPr dirty="0" err="1"/>
              <a:t>S’il</a:t>
            </a:r>
            <a:r>
              <a:rPr dirty="0"/>
              <a:t> </a:t>
            </a:r>
            <a:r>
              <a:rPr dirty="0" err="1"/>
              <a:t>existe</a:t>
            </a:r>
            <a:r>
              <a:rPr dirty="0"/>
              <a:t> des </a:t>
            </a:r>
            <a:r>
              <a:rPr dirty="0" err="1"/>
              <a:t>différences</a:t>
            </a:r>
            <a:r>
              <a:rPr dirty="0"/>
              <a:t> </a:t>
            </a:r>
            <a:r>
              <a:rPr dirty="0" err="1"/>
              <a:t>naturelles</a:t>
            </a:r>
            <a:r>
              <a:rPr dirty="0"/>
              <a:t> entre </a:t>
            </a:r>
            <a:br>
              <a:rPr lang="fr-CA" dirty="0"/>
            </a:br>
            <a:r>
              <a:rPr dirty="0"/>
              <a:t>les corps des hommes et de femmes, </a:t>
            </a:r>
            <a:r>
              <a:rPr dirty="0" err="1"/>
              <a:t>elles</a:t>
            </a:r>
            <a:r>
              <a:rPr dirty="0"/>
              <a:t> </a:t>
            </a:r>
            <a:br>
              <a:rPr lang="fr-CA" dirty="0"/>
            </a:br>
            <a:r>
              <a:rPr dirty="0"/>
              <a:t>ne </a:t>
            </a:r>
            <a:r>
              <a:rPr dirty="0" err="1"/>
              <a:t>justifient</a:t>
            </a:r>
            <a:r>
              <a:rPr dirty="0"/>
              <a:t> pas les </a:t>
            </a:r>
            <a:r>
              <a:rPr dirty="0" err="1"/>
              <a:t>caractéristiques</a:t>
            </a:r>
            <a:r>
              <a:rPr dirty="0"/>
              <a:t>, les </a:t>
            </a:r>
            <a:r>
              <a:rPr dirty="0" err="1"/>
              <a:t>rôles</a:t>
            </a:r>
            <a:r>
              <a:rPr dirty="0"/>
              <a:t> et les </a:t>
            </a:r>
            <a:r>
              <a:rPr dirty="0" err="1"/>
              <a:t>comportements</a:t>
            </a:r>
            <a:r>
              <a:rPr dirty="0"/>
              <a:t> </a:t>
            </a:r>
            <a:r>
              <a:rPr dirty="0" err="1"/>
              <a:t>associés</a:t>
            </a:r>
            <a:r>
              <a:rPr dirty="0"/>
              <a:t> aux sexes. </a:t>
            </a:r>
            <a:br>
              <a:rPr lang="fr-CA" dirty="0"/>
            </a:br>
            <a:r>
              <a:rPr dirty="0" err="1"/>
              <a:t>Ces</a:t>
            </a:r>
            <a:r>
              <a:rPr dirty="0"/>
              <a:t> </a:t>
            </a:r>
            <a:r>
              <a:rPr dirty="0" err="1"/>
              <a:t>différences</a:t>
            </a:r>
            <a:r>
              <a:rPr dirty="0"/>
              <a:t> </a:t>
            </a:r>
            <a:r>
              <a:rPr dirty="0" err="1"/>
              <a:t>sont</a:t>
            </a:r>
            <a:r>
              <a:rPr dirty="0"/>
              <a:t> </a:t>
            </a:r>
            <a:r>
              <a:rPr dirty="0" err="1"/>
              <a:t>culturellement</a:t>
            </a:r>
            <a:r>
              <a:rPr dirty="0"/>
              <a:t> </a:t>
            </a:r>
            <a:r>
              <a:rPr dirty="0" err="1"/>
              <a:t>construites</a:t>
            </a:r>
            <a:r>
              <a:rPr dirty="0"/>
              <a:t>; </a:t>
            </a:r>
            <a:r>
              <a:rPr dirty="0" err="1"/>
              <a:t>elles</a:t>
            </a:r>
            <a:r>
              <a:rPr dirty="0"/>
              <a:t> ne </a:t>
            </a:r>
            <a:r>
              <a:rPr dirty="0" err="1"/>
              <a:t>sont</a:t>
            </a:r>
            <a:r>
              <a:rPr dirty="0"/>
              <a:t> pas </a:t>
            </a:r>
            <a:r>
              <a:rPr dirty="0" err="1"/>
              <a:t>innées</a:t>
            </a:r>
            <a:r>
              <a:rPr dirty="0"/>
              <a:t>. </a:t>
            </a:r>
          </a:p>
          <a:p>
            <a:pPr marL="355599" indent="-355599">
              <a:lnSpc>
                <a:spcPct val="130000"/>
              </a:lnSpc>
              <a:spcBef>
                <a:spcPts val="900"/>
              </a:spcBef>
              <a:buSzPct val="150000"/>
              <a:defRPr sz="1800">
                <a:latin typeface="Roboto Light"/>
                <a:ea typeface="Roboto Light"/>
                <a:cs typeface="Roboto Light"/>
                <a:sym typeface="Roboto Light"/>
              </a:defRPr>
            </a:pPr>
            <a:r>
              <a:rPr dirty="0" err="1"/>
              <a:t>Enjeu</a:t>
            </a:r>
            <a:r>
              <a:rPr dirty="0"/>
              <a:t> </a:t>
            </a:r>
            <a:r>
              <a:rPr dirty="0" err="1"/>
              <a:t>féministe</a:t>
            </a:r>
            <a:r>
              <a:rPr dirty="0"/>
              <a:t> : la </a:t>
            </a:r>
            <a:r>
              <a:rPr dirty="0" err="1"/>
              <a:t>masculinité</a:t>
            </a:r>
            <a:r>
              <a:rPr dirty="0"/>
              <a:t> </a:t>
            </a:r>
            <a:r>
              <a:rPr dirty="0" err="1"/>
              <a:t>est</a:t>
            </a:r>
            <a:r>
              <a:rPr dirty="0"/>
              <a:t> </a:t>
            </a:r>
            <a:r>
              <a:rPr dirty="0" err="1"/>
              <a:t>récompensée</a:t>
            </a:r>
            <a:r>
              <a:rPr dirty="0"/>
              <a:t>, </a:t>
            </a:r>
            <a:r>
              <a:rPr dirty="0" err="1"/>
              <a:t>associée</a:t>
            </a:r>
            <a:r>
              <a:rPr dirty="0"/>
              <a:t> </a:t>
            </a:r>
            <a:r>
              <a:rPr dirty="0" err="1"/>
              <a:t>à</a:t>
            </a:r>
            <a:r>
              <a:rPr dirty="0"/>
              <a:t> des </a:t>
            </a:r>
            <a:r>
              <a:rPr dirty="0" err="1"/>
              <a:t>privilèges</a:t>
            </a:r>
            <a:r>
              <a:rPr dirty="0"/>
              <a:t>. </a:t>
            </a:r>
          </a:p>
          <a:p>
            <a:pPr marL="355599" indent="-355599">
              <a:lnSpc>
                <a:spcPct val="130000"/>
              </a:lnSpc>
              <a:spcBef>
                <a:spcPts val="900"/>
              </a:spcBef>
              <a:buSzPct val="150000"/>
              <a:defRPr sz="1800">
                <a:latin typeface="Roboto Light"/>
                <a:ea typeface="Roboto Light"/>
                <a:cs typeface="Roboto Light"/>
                <a:sym typeface="Roboto Light"/>
              </a:defRPr>
            </a:pPr>
            <a:r>
              <a:rPr dirty="0" err="1"/>
              <a:t>Remettre</a:t>
            </a:r>
            <a:r>
              <a:rPr dirty="0"/>
              <a:t> </a:t>
            </a:r>
            <a:r>
              <a:rPr dirty="0" err="1"/>
              <a:t>en</a:t>
            </a:r>
            <a:r>
              <a:rPr dirty="0"/>
              <a:t> question les </a:t>
            </a:r>
            <a:r>
              <a:rPr dirty="0" err="1"/>
              <a:t>normes</a:t>
            </a:r>
            <a:r>
              <a:rPr dirty="0"/>
              <a:t> de genre </a:t>
            </a:r>
            <a:r>
              <a:rPr dirty="0" err="1"/>
              <a:t>permet</a:t>
            </a:r>
            <a:r>
              <a:rPr dirty="0"/>
              <a:t> de </a:t>
            </a:r>
            <a:r>
              <a:rPr dirty="0" err="1"/>
              <a:t>montrer</a:t>
            </a:r>
            <a:r>
              <a:rPr dirty="0"/>
              <a:t> que </a:t>
            </a:r>
            <a:r>
              <a:rPr dirty="0" err="1"/>
              <a:t>ces</a:t>
            </a:r>
            <a:r>
              <a:rPr dirty="0"/>
              <a:t> </a:t>
            </a:r>
            <a:r>
              <a:rPr dirty="0" err="1"/>
              <a:t>privilèges</a:t>
            </a:r>
            <a:r>
              <a:rPr dirty="0"/>
              <a:t> </a:t>
            </a:r>
            <a:r>
              <a:rPr dirty="0" err="1"/>
              <a:t>peuvent</a:t>
            </a:r>
            <a:r>
              <a:rPr dirty="0"/>
              <a:t> </a:t>
            </a:r>
            <a:r>
              <a:rPr dirty="0" err="1"/>
              <a:t>être</a:t>
            </a:r>
            <a:r>
              <a:rPr dirty="0"/>
              <a:t> </a:t>
            </a:r>
            <a:r>
              <a:rPr dirty="0" err="1"/>
              <a:t>révolus</a:t>
            </a:r>
            <a:r>
              <a:rPr dirty="0"/>
              <a:t> et </a:t>
            </a:r>
            <a:r>
              <a:rPr dirty="0" err="1"/>
              <a:t>d’atteindre</a:t>
            </a:r>
            <a:r>
              <a:rPr dirty="0"/>
              <a:t> </a:t>
            </a:r>
            <a:r>
              <a:rPr dirty="0" err="1"/>
              <a:t>une</a:t>
            </a:r>
            <a:r>
              <a:rPr dirty="0"/>
              <a:t> plus </a:t>
            </a:r>
            <a:r>
              <a:rPr dirty="0" err="1"/>
              <a:t>grande</a:t>
            </a:r>
            <a:r>
              <a:rPr dirty="0"/>
              <a:t> égalité. Elle </a:t>
            </a:r>
            <a:r>
              <a:rPr dirty="0" err="1"/>
              <a:t>permet</a:t>
            </a:r>
            <a:r>
              <a:rPr dirty="0"/>
              <a:t> </a:t>
            </a:r>
            <a:r>
              <a:rPr dirty="0" err="1"/>
              <a:t>aussi</a:t>
            </a:r>
            <a:r>
              <a:rPr dirty="0"/>
              <a:t> plus de </a:t>
            </a:r>
            <a:r>
              <a:rPr dirty="0" err="1"/>
              <a:t>liberté</a:t>
            </a:r>
            <a:r>
              <a:rPr dirty="0"/>
              <a:t>, </a:t>
            </a:r>
            <a:br>
              <a:rPr lang="fr-CA" dirty="0"/>
            </a:br>
            <a:r>
              <a:rPr dirty="0"/>
              <a:t>pour les hommes </a:t>
            </a:r>
            <a:r>
              <a:rPr dirty="0" err="1"/>
              <a:t>comme</a:t>
            </a:r>
            <a:r>
              <a:rPr dirty="0"/>
              <a:t> pour les femmes.</a:t>
            </a:r>
          </a:p>
        </p:txBody>
      </p:sp>
      <p:pic>
        <p:nvPicPr>
          <p:cNvPr id="189" name="Image 4" descr="Image 4"/>
          <p:cNvPicPr>
            <a:picLocks noChangeAspect="1"/>
          </p:cNvPicPr>
          <p:nvPr/>
        </p:nvPicPr>
        <p:blipFill>
          <a:blip r:embed="rId3"/>
          <a:srcRect l="3277" t="1126" r="7921" b="1772"/>
          <a:stretch>
            <a:fillRect/>
          </a:stretch>
        </p:blipFill>
        <p:spPr>
          <a:xfrm>
            <a:off x="5547153" y="-25948"/>
            <a:ext cx="6669543" cy="6910056"/>
          </a:xfrm>
          <a:prstGeom prst="rect">
            <a:avLst/>
          </a:prstGeom>
          <a:ln w="12700">
            <a:miter lim="400000"/>
          </a:ln>
        </p:spPr>
      </p:pic>
      <p:sp>
        <p:nvSpPr>
          <p:cNvPr id="190" name="Rectangle 31"/>
          <p:cNvSpPr/>
          <p:nvPr/>
        </p:nvSpPr>
        <p:spPr>
          <a:xfrm>
            <a:off x="315928" y="1714079"/>
            <a:ext cx="4455200" cy="13044"/>
          </a:xfrm>
          <a:prstGeom prst="rect">
            <a:avLst/>
          </a:prstGeom>
          <a:solidFill>
            <a:srgbClr val="FFCD00"/>
          </a:solidFill>
          <a:ln w="57150">
            <a:solidFill>
              <a:srgbClr val="FFCD00"/>
            </a:solidFill>
            <a:miter/>
          </a:ln>
        </p:spPr>
        <p:txBody>
          <a:bodyPr lIns="45719" rIns="45719" anchor="ctr"/>
          <a:lstStyle/>
          <a:p>
            <a:pPr algn="ctr">
              <a:defRPr>
                <a:solidFill>
                  <a:srgbClr val="FFFFFF"/>
                </a:solidFill>
                <a:latin typeface="Roboto Light"/>
                <a:ea typeface="Roboto Light"/>
                <a:cs typeface="Roboto Light"/>
                <a:sym typeface="Roboto Light"/>
              </a:defRPr>
            </a:pPr>
            <a:endParaRPr/>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 name="Image 4" descr="Image 4"/>
          <p:cNvPicPr>
            <a:picLocks noChangeAspect="1"/>
          </p:cNvPicPr>
          <p:nvPr/>
        </p:nvPicPr>
        <p:blipFill>
          <a:blip r:embed="rId3"/>
          <a:srcRect l="3625" t="6965" r="3625" b="8825"/>
          <a:stretch>
            <a:fillRect/>
          </a:stretch>
        </p:blipFill>
        <p:spPr>
          <a:xfrm>
            <a:off x="6866598" y="-9883"/>
            <a:ext cx="5340595" cy="6877766"/>
          </a:xfrm>
          <a:prstGeom prst="rect">
            <a:avLst/>
          </a:prstGeom>
          <a:ln w="12700">
            <a:miter lim="400000"/>
          </a:ln>
        </p:spPr>
      </p:pic>
      <p:sp>
        <p:nvSpPr>
          <p:cNvPr id="195" name="Titre 1"/>
          <p:cNvSpPr txBox="1"/>
          <p:nvPr/>
        </p:nvSpPr>
        <p:spPr>
          <a:xfrm>
            <a:off x="329321" y="437109"/>
            <a:ext cx="5952100" cy="20738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rmAutofit/>
          </a:bodyPr>
          <a:lstStyle>
            <a:lvl1pPr>
              <a:defRPr sz="5600">
                <a:solidFill>
                  <a:srgbClr val="FFFFFF"/>
                </a:solidFill>
                <a:latin typeface="Volkhov Regular"/>
                <a:ea typeface="Volkhov Regular"/>
                <a:cs typeface="Volkhov Regular"/>
                <a:sym typeface="Volkhov Regular"/>
              </a:defRPr>
            </a:lvl1pPr>
          </a:lstStyle>
          <a:p>
            <a:r>
              <a:t>Épistémologie féministe</a:t>
            </a:r>
          </a:p>
        </p:txBody>
      </p:sp>
      <p:sp>
        <p:nvSpPr>
          <p:cNvPr id="196" name="Espace réservé du contenu 2"/>
          <p:cNvSpPr txBox="1"/>
          <p:nvPr/>
        </p:nvSpPr>
        <p:spPr>
          <a:xfrm>
            <a:off x="317500" y="2887662"/>
            <a:ext cx="6297505" cy="33731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lnSpcReduction="10000"/>
          </a:bodyPr>
          <a:lstStyle/>
          <a:p>
            <a:pPr marL="330200" indent="-330200">
              <a:lnSpc>
                <a:spcPct val="120000"/>
              </a:lnSpc>
              <a:spcBef>
                <a:spcPts val="1500"/>
              </a:spcBef>
              <a:buClr>
                <a:srgbClr val="FFCD00"/>
              </a:buClr>
              <a:buSzPct val="150000"/>
              <a:buFont typeface="Arial"/>
              <a:buChar char="•"/>
              <a:defRPr sz="2500">
                <a:solidFill>
                  <a:srgbClr val="FFFFFF"/>
                </a:solidFill>
                <a:latin typeface="Roboto Light"/>
                <a:ea typeface="Roboto Light"/>
                <a:cs typeface="Roboto Light"/>
                <a:sym typeface="Roboto Light"/>
              </a:defRPr>
            </a:pPr>
            <a:r>
              <a:rPr dirty="0" err="1"/>
              <a:t>Épistémologie</a:t>
            </a:r>
            <a:r>
              <a:rPr dirty="0"/>
              <a:t> : </a:t>
            </a:r>
            <a:r>
              <a:rPr dirty="0" err="1"/>
              <a:t>domaine</a:t>
            </a:r>
            <a:r>
              <a:rPr dirty="0"/>
              <a:t> de la </a:t>
            </a:r>
            <a:r>
              <a:rPr dirty="0" err="1"/>
              <a:t>philosophie</a:t>
            </a:r>
            <a:r>
              <a:rPr dirty="0"/>
              <a:t> qui </a:t>
            </a:r>
            <a:r>
              <a:rPr dirty="0" err="1"/>
              <a:t>réfléchit</a:t>
            </a:r>
            <a:r>
              <a:rPr dirty="0"/>
              <a:t> </a:t>
            </a:r>
            <a:r>
              <a:rPr dirty="0" err="1"/>
              <a:t>à</a:t>
            </a:r>
            <a:r>
              <a:rPr dirty="0"/>
              <a:t> </a:t>
            </a:r>
            <a:r>
              <a:rPr dirty="0" err="1"/>
              <a:t>nos</a:t>
            </a:r>
            <a:r>
              <a:rPr dirty="0"/>
              <a:t> manières de </a:t>
            </a:r>
            <a:r>
              <a:rPr dirty="0" err="1"/>
              <a:t>connaître</a:t>
            </a:r>
            <a:r>
              <a:rPr dirty="0"/>
              <a:t> et de </a:t>
            </a:r>
            <a:r>
              <a:rPr dirty="0" err="1"/>
              <a:t>développer</a:t>
            </a:r>
            <a:r>
              <a:rPr dirty="0"/>
              <a:t> des </a:t>
            </a:r>
            <a:r>
              <a:rPr dirty="0" err="1"/>
              <a:t>savoirs</a:t>
            </a:r>
            <a:r>
              <a:rPr dirty="0"/>
              <a:t>. </a:t>
            </a:r>
          </a:p>
          <a:p>
            <a:pPr marL="330200" indent="-330200">
              <a:lnSpc>
                <a:spcPct val="120000"/>
              </a:lnSpc>
              <a:spcBef>
                <a:spcPts val="1500"/>
              </a:spcBef>
              <a:buClr>
                <a:srgbClr val="FFCD00"/>
              </a:buClr>
              <a:buSzPct val="150000"/>
              <a:buFont typeface="Arial"/>
              <a:buChar char="•"/>
              <a:defRPr sz="2500">
                <a:solidFill>
                  <a:srgbClr val="FFFFFF"/>
                </a:solidFill>
                <a:latin typeface="Roboto Light"/>
                <a:ea typeface="Roboto Light"/>
                <a:cs typeface="Roboto Light"/>
                <a:sym typeface="Roboto Light"/>
              </a:defRPr>
            </a:pPr>
            <a:r>
              <a:rPr dirty="0"/>
              <a:t>Un des </a:t>
            </a:r>
            <a:r>
              <a:rPr dirty="0" err="1"/>
              <a:t>postulats</a:t>
            </a:r>
            <a:r>
              <a:rPr dirty="0"/>
              <a:t> de </a:t>
            </a:r>
            <a:r>
              <a:rPr dirty="0" err="1"/>
              <a:t>l’épistémologie</a:t>
            </a:r>
            <a:r>
              <a:rPr dirty="0"/>
              <a:t> </a:t>
            </a:r>
            <a:r>
              <a:rPr dirty="0" err="1"/>
              <a:t>féministe</a:t>
            </a:r>
            <a:r>
              <a:rPr dirty="0"/>
              <a:t> : les </a:t>
            </a:r>
            <a:r>
              <a:rPr dirty="0" err="1"/>
              <a:t>croyances</a:t>
            </a:r>
            <a:r>
              <a:rPr dirty="0"/>
              <a:t> sur les sexes </a:t>
            </a:r>
            <a:br>
              <a:rPr lang="fr-CA" dirty="0"/>
            </a:br>
            <a:r>
              <a:rPr dirty="0"/>
              <a:t>et les genres </a:t>
            </a:r>
            <a:r>
              <a:rPr dirty="0" err="1"/>
              <a:t>influencent</a:t>
            </a:r>
            <a:r>
              <a:rPr dirty="0"/>
              <a:t> </a:t>
            </a:r>
            <a:r>
              <a:rPr dirty="0" err="1"/>
              <a:t>notre</a:t>
            </a:r>
            <a:r>
              <a:rPr dirty="0"/>
              <a:t> manière </a:t>
            </a:r>
            <a:br>
              <a:rPr lang="fr-CA" dirty="0"/>
            </a:br>
            <a:r>
              <a:rPr dirty="0"/>
              <a:t>de </a:t>
            </a:r>
            <a:r>
              <a:rPr dirty="0" err="1"/>
              <a:t>connaître</a:t>
            </a:r>
            <a:r>
              <a:rPr dirty="0"/>
              <a:t> et les </a:t>
            </a:r>
            <a:r>
              <a:rPr dirty="0" err="1"/>
              <a:t>savoirs</a:t>
            </a:r>
            <a:r>
              <a:rPr dirty="0"/>
              <a:t> </a:t>
            </a:r>
            <a:r>
              <a:rPr dirty="0" err="1"/>
              <a:t>produits</a:t>
            </a:r>
            <a:r>
              <a:rPr dirty="0"/>
              <a:t>.</a:t>
            </a:r>
          </a:p>
        </p:txBody>
      </p:sp>
      <p:sp>
        <p:nvSpPr>
          <p:cNvPr id="197" name="Rectangle 31"/>
          <p:cNvSpPr/>
          <p:nvPr/>
        </p:nvSpPr>
        <p:spPr>
          <a:xfrm>
            <a:off x="404828" y="2501479"/>
            <a:ext cx="3270654" cy="6226"/>
          </a:xfrm>
          <a:prstGeom prst="rect">
            <a:avLst/>
          </a:prstGeom>
          <a:solidFill>
            <a:srgbClr val="FFCD00"/>
          </a:solidFill>
          <a:ln w="57150">
            <a:solidFill>
              <a:srgbClr val="FFCD00"/>
            </a:solidFill>
            <a:miter/>
          </a:ln>
        </p:spPr>
        <p:txBody>
          <a:bodyPr lIns="45719" rIns="45719" anchor="ctr"/>
          <a:lstStyle/>
          <a:p>
            <a:pPr algn="ctr">
              <a:defRPr>
                <a:solidFill>
                  <a:srgbClr val="FFFFFF"/>
                </a:solidFill>
                <a:latin typeface="Roboto Light"/>
                <a:ea typeface="Roboto Light"/>
                <a:cs typeface="Roboto Light"/>
                <a:sym typeface="Roboto Light"/>
              </a:defRPr>
            </a:pPr>
            <a:endParaRPr/>
          </a:p>
        </p:txBody>
      </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1" name="Image 4" descr="Image 4"/>
          <p:cNvPicPr>
            <a:picLocks noChangeAspect="1"/>
          </p:cNvPicPr>
          <p:nvPr/>
        </p:nvPicPr>
        <p:blipFill>
          <a:blip r:embed="rId3"/>
          <a:srcRect l="31942" t="5629" r="31942" b="5412"/>
          <a:stretch>
            <a:fillRect/>
          </a:stretch>
        </p:blipFill>
        <p:spPr>
          <a:xfrm>
            <a:off x="7996780" y="-61715"/>
            <a:ext cx="4198965" cy="6981430"/>
          </a:xfrm>
          <a:prstGeom prst="rect">
            <a:avLst/>
          </a:prstGeom>
          <a:ln w="12700">
            <a:miter lim="400000"/>
          </a:ln>
        </p:spPr>
      </p:pic>
      <p:sp>
        <p:nvSpPr>
          <p:cNvPr id="202" name="Espace réservé du contenu 2"/>
          <p:cNvSpPr txBox="1"/>
          <p:nvPr/>
        </p:nvSpPr>
        <p:spPr>
          <a:xfrm>
            <a:off x="317500" y="2464416"/>
            <a:ext cx="7637046" cy="486884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pPr marL="330200" indent="-330200">
              <a:lnSpc>
                <a:spcPct val="120000"/>
              </a:lnSpc>
              <a:spcBef>
                <a:spcPts val="1500"/>
              </a:spcBef>
              <a:buClr>
                <a:srgbClr val="FFCD00"/>
              </a:buClr>
              <a:buSzPct val="150000"/>
              <a:buFont typeface="Arial"/>
              <a:buChar char="•"/>
              <a:defRPr sz="2300">
                <a:solidFill>
                  <a:srgbClr val="FFFFFF"/>
                </a:solidFill>
                <a:latin typeface="Roboto Light"/>
                <a:ea typeface="Roboto Light"/>
                <a:cs typeface="Roboto Light"/>
                <a:sym typeface="Roboto Light"/>
              </a:defRPr>
            </a:pPr>
            <a:r>
              <a:t>La théorie du « positionnement » : notre point de vue, déterminé par notre positionnement (social, « racial », </a:t>
            </a:r>
            <a:br/>
            <a:r>
              <a:t>de sexe, de genre) influence nos savoirs. </a:t>
            </a:r>
          </a:p>
          <a:p>
            <a:pPr marL="330200" indent="-330200">
              <a:lnSpc>
                <a:spcPct val="120000"/>
              </a:lnSpc>
              <a:spcBef>
                <a:spcPts val="1500"/>
              </a:spcBef>
              <a:buClr>
                <a:srgbClr val="FFCD00"/>
              </a:buClr>
              <a:buSzPct val="150000"/>
              <a:buFont typeface="Arial"/>
              <a:buChar char="•"/>
              <a:defRPr sz="2300">
                <a:solidFill>
                  <a:srgbClr val="FFFFFF"/>
                </a:solidFill>
                <a:latin typeface="Roboto Light"/>
                <a:ea typeface="Roboto Light"/>
                <a:cs typeface="Roboto Light"/>
                <a:sym typeface="Roboto Light"/>
              </a:defRPr>
            </a:pPr>
            <a:r>
              <a:t>Pour viser une plus grande objectivité en science, </a:t>
            </a:r>
            <a:br/>
            <a:r>
              <a:t>et une plus grande universalité en philosophie, </a:t>
            </a:r>
            <a:br/>
            <a:r>
              <a:t>il faut multiplier les différents points de vue. </a:t>
            </a:r>
          </a:p>
          <a:p>
            <a:pPr marL="330200" indent="-330200">
              <a:lnSpc>
                <a:spcPct val="120000"/>
              </a:lnSpc>
              <a:spcBef>
                <a:spcPts val="1500"/>
              </a:spcBef>
              <a:buClr>
                <a:srgbClr val="FFCD00"/>
              </a:buClr>
              <a:buSzPct val="150000"/>
              <a:buFont typeface="Arial"/>
              <a:buChar char="•"/>
              <a:defRPr sz="2300">
                <a:solidFill>
                  <a:srgbClr val="FFFFFF"/>
                </a:solidFill>
                <a:latin typeface="Roboto Light"/>
                <a:ea typeface="Roboto Light"/>
                <a:cs typeface="Roboto Light"/>
                <a:sym typeface="Roboto Light"/>
              </a:defRPr>
            </a:pPr>
            <a:r>
              <a:t>Donner la voix aux personnes historiquement exclues </a:t>
            </a:r>
            <a:br/>
            <a:r>
              <a:t>de la production et de la diffusion de savoirs et questionner les savoirs produits en contexte d’inégalité. </a:t>
            </a:r>
          </a:p>
        </p:txBody>
      </p:sp>
      <p:sp>
        <p:nvSpPr>
          <p:cNvPr id="203" name="Titre 1"/>
          <p:cNvSpPr txBox="1"/>
          <p:nvPr/>
        </p:nvSpPr>
        <p:spPr>
          <a:xfrm>
            <a:off x="342021" y="94209"/>
            <a:ext cx="5952100" cy="20738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rmAutofit/>
          </a:bodyPr>
          <a:lstStyle/>
          <a:p>
            <a:pPr>
              <a:lnSpc>
                <a:spcPct val="90000"/>
              </a:lnSpc>
              <a:defRPr sz="5600">
                <a:solidFill>
                  <a:srgbClr val="FFFFFF"/>
                </a:solidFill>
                <a:latin typeface="Volkhov Regular"/>
                <a:ea typeface="Volkhov Regular"/>
                <a:cs typeface="Volkhov Regular"/>
                <a:sym typeface="Volkhov Regular"/>
              </a:defRPr>
            </a:pPr>
            <a:r>
              <a:t>Théorie </a:t>
            </a:r>
            <a:br/>
            <a:r>
              <a:t>du standpoint</a:t>
            </a:r>
          </a:p>
        </p:txBody>
      </p:sp>
      <p:sp>
        <p:nvSpPr>
          <p:cNvPr id="204" name="Rectangle 31"/>
          <p:cNvSpPr/>
          <p:nvPr/>
        </p:nvSpPr>
        <p:spPr>
          <a:xfrm>
            <a:off x="417528" y="2158579"/>
            <a:ext cx="4776075" cy="5454"/>
          </a:xfrm>
          <a:prstGeom prst="rect">
            <a:avLst/>
          </a:prstGeom>
          <a:solidFill>
            <a:srgbClr val="FFCD00"/>
          </a:solidFill>
          <a:ln w="57150">
            <a:solidFill>
              <a:srgbClr val="FFCD00"/>
            </a:solidFill>
            <a:miter/>
          </a:ln>
        </p:spPr>
        <p:txBody>
          <a:bodyPr lIns="45719" rIns="45719" anchor="ctr"/>
          <a:lstStyle/>
          <a:p>
            <a:pPr algn="ctr">
              <a:defRPr>
                <a:solidFill>
                  <a:srgbClr val="FFFFFF"/>
                </a:solidFill>
                <a:latin typeface="Roboto Light"/>
                <a:ea typeface="Roboto Light"/>
                <a:cs typeface="Roboto Light"/>
                <a:sym typeface="Roboto Light"/>
              </a:defRPr>
            </a:pPr>
            <a:endParaRPr/>
          </a:p>
        </p:txBody>
      </p:sp>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8" name="Balance.psd" descr="Balance.psd"/>
          <p:cNvPicPr>
            <a:picLocks noChangeAspect="1"/>
          </p:cNvPicPr>
          <p:nvPr/>
        </p:nvPicPr>
        <p:blipFill>
          <a:blip r:embed="rId3">
            <a:alphaModFix amt="40000"/>
          </a:blip>
          <a:stretch>
            <a:fillRect/>
          </a:stretch>
        </p:blipFill>
        <p:spPr>
          <a:xfrm>
            <a:off x="0" y="0"/>
            <a:ext cx="12192000" cy="6858000"/>
          </a:xfrm>
          <a:prstGeom prst="rect">
            <a:avLst/>
          </a:prstGeom>
          <a:ln w="12700">
            <a:miter lim="400000"/>
          </a:ln>
        </p:spPr>
      </p:pic>
      <p:sp>
        <p:nvSpPr>
          <p:cNvPr id="209" name="Titre 1"/>
          <p:cNvSpPr txBox="1">
            <a:spLocks noGrp="1"/>
          </p:cNvSpPr>
          <p:nvPr>
            <p:ph type="title"/>
          </p:nvPr>
        </p:nvSpPr>
        <p:spPr>
          <a:xfrm>
            <a:off x="381447" y="-283594"/>
            <a:ext cx="4436520" cy="4085556"/>
          </a:xfrm>
          <a:prstGeom prst="rect">
            <a:avLst/>
          </a:prstGeom>
        </p:spPr>
        <p:txBody>
          <a:bodyPr/>
          <a:lstStyle/>
          <a:p>
            <a:pPr algn="r">
              <a:lnSpc>
                <a:spcPct val="120000"/>
              </a:lnSpc>
            </a:pPr>
            <a:r>
              <a:t>Critique de</a:t>
            </a:r>
            <a:br/>
            <a:r>
              <a:t> la philosophie</a:t>
            </a:r>
          </a:p>
        </p:txBody>
      </p:sp>
      <p:sp>
        <p:nvSpPr>
          <p:cNvPr id="210" name="Espace réservé du contenu 2"/>
          <p:cNvSpPr txBox="1">
            <a:spLocks noGrp="1"/>
          </p:cNvSpPr>
          <p:nvPr>
            <p:ph type="body" idx="1"/>
          </p:nvPr>
        </p:nvSpPr>
        <p:spPr>
          <a:xfrm>
            <a:off x="5409379" y="356497"/>
            <a:ext cx="6450974" cy="6145006"/>
          </a:xfrm>
          <a:prstGeom prst="rect">
            <a:avLst/>
          </a:prstGeom>
        </p:spPr>
        <p:txBody>
          <a:bodyPr anchor="ctr"/>
          <a:lstStyle/>
          <a:p>
            <a:pPr marL="376210" indent="-376210" defTabSz="658368">
              <a:lnSpc>
                <a:spcPct val="120000"/>
              </a:lnSpc>
              <a:defRPr sz="2304">
                <a:latin typeface="Roboto Light"/>
                <a:ea typeface="Roboto Light"/>
                <a:cs typeface="Roboto Light"/>
                <a:sym typeface="Roboto Light"/>
              </a:defRPr>
            </a:pPr>
            <a:r>
              <a:t>Les conceptions philosophiques de l’être humain de la tradition européenne prétendent que « l’être humain » est un homme, mais que celui-ci est universel, neutre et sans sexe.</a:t>
            </a:r>
          </a:p>
          <a:p>
            <a:pPr marL="376210" indent="-376210" defTabSz="658368">
              <a:lnSpc>
                <a:spcPct val="120000"/>
              </a:lnSpc>
              <a:defRPr sz="2304">
                <a:latin typeface="Roboto Light"/>
                <a:ea typeface="Roboto Light"/>
                <a:cs typeface="Roboto Light"/>
                <a:sym typeface="Roboto Light"/>
              </a:defRPr>
            </a:pPr>
            <a:r>
              <a:t>L’épistémologie féministe déplore que </a:t>
            </a:r>
            <a:br/>
            <a:r>
              <a:t>la philosophie soit « androcentrée » : </a:t>
            </a:r>
            <a:br/>
            <a:r>
              <a:t>on y envisage le monde du point de vue </a:t>
            </a:r>
            <a:br/>
            <a:r>
              <a:t>des hommes. </a:t>
            </a:r>
          </a:p>
          <a:p>
            <a:pPr marL="376210" indent="-376210" defTabSz="658368">
              <a:lnSpc>
                <a:spcPct val="120000"/>
              </a:lnSpc>
              <a:defRPr sz="2304">
                <a:latin typeface="Roboto Light"/>
                <a:ea typeface="Roboto Light"/>
                <a:cs typeface="Roboto Light"/>
                <a:sym typeface="Roboto Light"/>
              </a:defRPr>
            </a:pPr>
            <a:r>
              <a:t>La position du sujet pensant, entre autres liée à son sexe, ébranle donc ses prétentions </a:t>
            </a:r>
            <a:br/>
            <a:r>
              <a:t>à l’universel. D’où l’importance de multiplier </a:t>
            </a:r>
            <a:br/>
            <a:r>
              <a:t>les points de vue, en incluant celui </a:t>
            </a:r>
            <a:br/>
            <a:r>
              <a:t>des femmes, des personnes autochtones, </a:t>
            </a:r>
            <a:br/>
            <a:r>
              <a:t>des personnes noires, etc.</a:t>
            </a:r>
          </a:p>
        </p:txBody>
      </p:sp>
      <p:sp>
        <p:nvSpPr>
          <p:cNvPr id="211" name="Straight Connector 17"/>
          <p:cNvSpPr/>
          <p:nvPr/>
        </p:nvSpPr>
        <p:spPr>
          <a:xfrm flipH="1">
            <a:off x="5174072" y="500743"/>
            <a:ext cx="0" cy="6000760"/>
          </a:xfrm>
          <a:prstGeom prst="line">
            <a:avLst/>
          </a:prstGeom>
          <a:solidFill>
            <a:srgbClr val="FFCD00"/>
          </a:solidFill>
          <a:ln w="57150">
            <a:solidFill>
              <a:srgbClr val="FFCD00"/>
            </a:solidFill>
            <a:miter/>
          </a:ln>
        </p:spPr>
        <p:txBody>
          <a:bodyPr lIns="45719" rIns="45719" anchor="ctr"/>
          <a:lstStyle/>
          <a:p>
            <a:pPr algn="ctr">
              <a:defRPr>
                <a:solidFill>
                  <a:srgbClr val="FFFFFF"/>
                </a:solidFill>
                <a:latin typeface="Roboto Light"/>
                <a:ea typeface="Roboto Light"/>
                <a:cs typeface="Roboto Light"/>
                <a:sym typeface="Roboto Light"/>
              </a:defRPr>
            </a:pPr>
            <a:endParaRPr/>
          </a:p>
        </p:txBody>
      </p:sp>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 name="Titre 1"/>
          <p:cNvSpPr txBox="1">
            <a:spLocks noGrp="1"/>
          </p:cNvSpPr>
          <p:nvPr>
            <p:ph type="title"/>
          </p:nvPr>
        </p:nvSpPr>
        <p:spPr>
          <a:xfrm>
            <a:off x="1231900" y="1739769"/>
            <a:ext cx="9520116" cy="1389299"/>
          </a:xfrm>
          <a:prstGeom prst="rect">
            <a:avLst/>
          </a:prstGeom>
        </p:spPr>
        <p:txBody>
          <a:bodyPr/>
          <a:lstStyle>
            <a:lvl1pPr algn="ctr">
              <a:defRPr sz="6500"/>
            </a:lvl1pPr>
          </a:lstStyle>
          <a:p>
            <a:r>
              <a:rPr dirty="0" err="1"/>
              <a:t>Expliquer</a:t>
            </a:r>
            <a:r>
              <a:rPr dirty="0"/>
              <a:t> les </a:t>
            </a:r>
            <a:r>
              <a:rPr dirty="0" err="1"/>
              <a:t>inégalités</a:t>
            </a:r>
            <a:endParaRPr dirty="0"/>
          </a:p>
        </p:txBody>
      </p:sp>
      <p:sp>
        <p:nvSpPr>
          <p:cNvPr id="216" name="Espace réservé du texte 2"/>
          <p:cNvSpPr txBox="1">
            <a:spLocks noGrp="1"/>
          </p:cNvSpPr>
          <p:nvPr>
            <p:ph type="body" sz="quarter" idx="1"/>
          </p:nvPr>
        </p:nvSpPr>
        <p:spPr>
          <a:xfrm>
            <a:off x="1908334" y="3577521"/>
            <a:ext cx="8074709" cy="1822380"/>
          </a:xfrm>
          <a:prstGeom prst="rect">
            <a:avLst/>
          </a:prstGeom>
        </p:spPr>
        <p:txBody>
          <a:bodyPr/>
          <a:lstStyle/>
          <a:p>
            <a:pPr algn="ctr" defTabSz="841247">
              <a:lnSpc>
                <a:spcPct val="150000"/>
              </a:lnSpc>
              <a:defRPr sz="2944" spc="58"/>
            </a:pPr>
            <a:r>
              <a:t>ESSENTIALISME</a:t>
            </a:r>
            <a:br/>
            <a:r>
              <a:t>NATURALISME</a:t>
            </a:r>
            <a:br/>
            <a:r>
              <a:t>UNE RÉPLIQUE FÉMINISTE : BEAUVOIR</a:t>
            </a:r>
          </a:p>
        </p:txBody>
      </p:sp>
      <p:sp>
        <p:nvSpPr>
          <p:cNvPr id="217" name="Rectangle 31"/>
          <p:cNvSpPr/>
          <p:nvPr/>
        </p:nvSpPr>
        <p:spPr>
          <a:xfrm>
            <a:off x="1371600" y="3251520"/>
            <a:ext cx="9249778" cy="16701"/>
          </a:xfrm>
          <a:prstGeom prst="rect">
            <a:avLst/>
          </a:prstGeom>
          <a:solidFill>
            <a:srgbClr val="FFCD00"/>
          </a:solidFill>
          <a:ln w="57150">
            <a:solidFill>
              <a:srgbClr val="FFCD00"/>
            </a:solidFill>
            <a:miter/>
          </a:ln>
        </p:spPr>
        <p:txBody>
          <a:bodyPr lIns="45719" rIns="45719" anchor="ctr"/>
          <a:lstStyle/>
          <a:p>
            <a:pPr algn="ctr">
              <a:defRPr>
                <a:solidFill>
                  <a:srgbClr val="FFFFFF"/>
                </a:solidFill>
                <a:latin typeface="Roboto Light"/>
                <a:ea typeface="Roboto Light"/>
                <a:cs typeface="Roboto Light"/>
                <a:sym typeface="Roboto Light"/>
              </a:defRPr>
            </a:pPr>
            <a:endParaRPr/>
          </a:p>
        </p:txBody>
      </p:sp>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 name="Titre 1"/>
          <p:cNvSpPr txBox="1">
            <a:spLocks noGrp="1"/>
          </p:cNvSpPr>
          <p:nvPr>
            <p:ph type="title"/>
          </p:nvPr>
        </p:nvSpPr>
        <p:spPr>
          <a:xfrm>
            <a:off x="983325" y="1219969"/>
            <a:ext cx="4395040" cy="3889927"/>
          </a:xfrm>
          <a:prstGeom prst="rect">
            <a:avLst/>
          </a:prstGeom>
        </p:spPr>
        <p:txBody>
          <a:bodyPr/>
          <a:lstStyle/>
          <a:p>
            <a:pPr algn="r">
              <a:lnSpc>
                <a:spcPct val="130000"/>
              </a:lnSpc>
              <a:defRPr sz="4200"/>
            </a:pPr>
            <a:r>
              <a:rPr dirty="0" err="1"/>
              <a:t>Essentialisme</a:t>
            </a:r>
            <a:r>
              <a:rPr dirty="0"/>
              <a:t>,</a:t>
            </a:r>
            <a:br>
              <a:rPr dirty="0"/>
            </a:br>
            <a:r>
              <a:rPr dirty="0" err="1"/>
              <a:t>naturalisme</a:t>
            </a:r>
            <a:r>
              <a:rPr dirty="0"/>
              <a:t>, </a:t>
            </a:r>
            <a:br>
              <a:rPr dirty="0"/>
            </a:br>
            <a:r>
              <a:rPr dirty="0" err="1"/>
              <a:t>constructivisme</a:t>
            </a:r>
            <a:endParaRPr dirty="0"/>
          </a:p>
        </p:txBody>
      </p:sp>
      <p:sp>
        <p:nvSpPr>
          <p:cNvPr id="222" name="Espace réservé du contenu 2"/>
          <p:cNvSpPr txBox="1">
            <a:spLocks noGrp="1"/>
          </p:cNvSpPr>
          <p:nvPr>
            <p:ph type="body" sz="half" idx="1"/>
          </p:nvPr>
        </p:nvSpPr>
        <p:spPr>
          <a:xfrm>
            <a:off x="6023617" y="1385960"/>
            <a:ext cx="5134258" cy="4118392"/>
          </a:xfrm>
          <a:prstGeom prst="rect">
            <a:avLst/>
          </a:prstGeom>
        </p:spPr>
        <p:txBody>
          <a:bodyPr/>
          <a:lstStyle/>
          <a:p>
            <a:pPr marL="0" indent="0" defTabSz="731520">
              <a:lnSpc>
                <a:spcPct val="120000"/>
              </a:lnSpc>
              <a:spcBef>
                <a:spcPts val="1200"/>
              </a:spcBef>
              <a:buSzTx/>
              <a:buNone/>
              <a:defRPr sz="1920">
                <a:latin typeface="Roboto Light"/>
                <a:ea typeface="Roboto Light"/>
                <a:cs typeface="Roboto Light"/>
                <a:sym typeface="Roboto Light"/>
              </a:defRPr>
            </a:pPr>
            <a:r>
              <a:t>Nous avons vu qu’objectivement, les humains ont vécu et vivent encore dans une réalité qui privilégie les hommes, et que l’idée de la supériorité masculine influence nos croyances.</a:t>
            </a:r>
            <a:br/>
            <a:r>
              <a:t>Voyons maintenant trois pistes explicatives </a:t>
            </a:r>
            <a:br/>
            <a:r>
              <a:t>de ces inégalités.</a:t>
            </a:r>
          </a:p>
          <a:p>
            <a:pPr marL="274319" indent="-274319" defTabSz="731520">
              <a:lnSpc>
                <a:spcPct val="120000"/>
              </a:lnSpc>
              <a:spcBef>
                <a:spcPts val="1200"/>
              </a:spcBef>
              <a:buSzPct val="125000"/>
              <a:defRPr sz="1920">
                <a:latin typeface="Roboto Light"/>
                <a:ea typeface="Roboto Light"/>
                <a:cs typeface="Roboto Light"/>
                <a:sym typeface="Roboto Light"/>
              </a:defRPr>
            </a:pPr>
            <a:r>
              <a:t>L’essentialisme</a:t>
            </a:r>
          </a:p>
          <a:p>
            <a:pPr marL="274319" indent="-274319" defTabSz="731520">
              <a:lnSpc>
                <a:spcPct val="120000"/>
              </a:lnSpc>
              <a:spcBef>
                <a:spcPts val="1200"/>
              </a:spcBef>
              <a:buSzPct val="125000"/>
              <a:defRPr sz="1920">
                <a:latin typeface="Roboto Light"/>
                <a:ea typeface="Roboto Light"/>
                <a:cs typeface="Roboto Light"/>
                <a:sym typeface="Roboto Light"/>
              </a:defRPr>
            </a:pPr>
            <a:r>
              <a:t>Le naturalisme</a:t>
            </a:r>
          </a:p>
          <a:p>
            <a:pPr marL="274319" indent="-274319" defTabSz="731520">
              <a:lnSpc>
                <a:spcPct val="120000"/>
              </a:lnSpc>
              <a:spcBef>
                <a:spcPts val="1200"/>
              </a:spcBef>
              <a:buSzPct val="125000"/>
              <a:defRPr sz="1920">
                <a:latin typeface="Roboto Light"/>
                <a:ea typeface="Roboto Light"/>
                <a:cs typeface="Roboto Light"/>
                <a:sym typeface="Roboto Light"/>
              </a:defRPr>
            </a:pPr>
            <a:r>
              <a:t>La réplique féministe, associée au constructivisme social. </a:t>
            </a:r>
          </a:p>
        </p:txBody>
      </p:sp>
      <p:sp>
        <p:nvSpPr>
          <p:cNvPr id="223" name="Straight Connector 17"/>
          <p:cNvSpPr/>
          <p:nvPr/>
        </p:nvSpPr>
        <p:spPr>
          <a:xfrm flipH="1">
            <a:off x="5669418" y="1437778"/>
            <a:ext cx="1" cy="3889927"/>
          </a:xfrm>
          <a:prstGeom prst="line">
            <a:avLst/>
          </a:prstGeom>
          <a:solidFill>
            <a:srgbClr val="FFCD00"/>
          </a:solidFill>
          <a:ln w="57150">
            <a:solidFill>
              <a:srgbClr val="FFCD00"/>
            </a:solidFill>
            <a:miter/>
          </a:ln>
        </p:spPr>
        <p:txBody>
          <a:bodyPr lIns="45719" rIns="45719" anchor="ctr"/>
          <a:lstStyle/>
          <a:p>
            <a:pPr algn="ctr">
              <a:defRPr>
                <a:solidFill>
                  <a:srgbClr val="FFFFFF"/>
                </a:solidFill>
                <a:latin typeface="Roboto Light"/>
                <a:ea typeface="Roboto Light"/>
                <a:cs typeface="Roboto Light"/>
                <a:sym typeface="Roboto Light"/>
              </a:defRPr>
            </a:pPr>
            <a:endParaRPr/>
          </a:p>
        </p:txBody>
      </p:sp>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 name="Titre 1"/>
          <p:cNvSpPr txBox="1">
            <a:spLocks noGrp="1"/>
          </p:cNvSpPr>
          <p:nvPr>
            <p:ph type="title"/>
          </p:nvPr>
        </p:nvSpPr>
        <p:spPr>
          <a:xfrm>
            <a:off x="377096" y="175083"/>
            <a:ext cx="5510002" cy="1425742"/>
          </a:xfrm>
          <a:prstGeom prst="rect">
            <a:avLst/>
          </a:prstGeom>
        </p:spPr>
        <p:txBody>
          <a:bodyPr/>
          <a:lstStyle>
            <a:lvl1pPr defTabSz="886968">
              <a:defRPr sz="6305"/>
            </a:lvl1pPr>
          </a:lstStyle>
          <a:p>
            <a:r>
              <a:t>Essentialisme</a:t>
            </a:r>
          </a:p>
        </p:txBody>
      </p:sp>
      <p:pic>
        <p:nvPicPr>
          <p:cNvPr id="226" name="Image 4" descr="Image 4"/>
          <p:cNvPicPr>
            <a:picLocks noChangeAspect="1"/>
          </p:cNvPicPr>
          <p:nvPr/>
        </p:nvPicPr>
        <p:blipFill>
          <a:blip r:embed="rId3"/>
          <a:srcRect l="3086" t="2480" r="3086" b="2480"/>
          <a:stretch>
            <a:fillRect/>
          </a:stretch>
        </p:blipFill>
        <p:spPr>
          <a:xfrm>
            <a:off x="7035198" y="-5201"/>
            <a:ext cx="5170267" cy="6868316"/>
          </a:xfrm>
          <a:prstGeom prst="rect">
            <a:avLst/>
          </a:prstGeom>
          <a:ln w="12700">
            <a:miter lim="400000"/>
          </a:ln>
        </p:spPr>
      </p:pic>
      <p:sp>
        <p:nvSpPr>
          <p:cNvPr id="227" name="Espace réservé du contenu 2"/>
          <p:cNvSpPr txBox="1">
            <a:spLocks noGrp="1"/>
          </p:cNvSpPr>
          <p:nvPr>
            <p:ph type="body" sz="half" idx="1"/>
          </p:nvPr>
        </p:nvSpPr>
        <p:spPr>
          <a:xfrm>
            <a:off x="368300" y="1828000"/>
            <a:ext cx="6446507" cy="4911920"/>
          </a:xfrm>
          <a:prstGeom prst="rect">
            <a:avLst/>
          </a:prstGeom>
        </p:spPr>
        <p:txBody>
          <a:bodyPr/>
          <a:lstStyle/>
          <a:p>
            <a:pPr marL="0" indent="0" defTabSz="841247">
              <a:lnSpc>
                <a:spcPct val="120000"/>
              </a:lnSpc>
              <a:spcBef>
                <a:spcPts val="1300"/>
              </a:spcBef>
              <a:buSzTx/>
              <a:buNone/>
              <a:defRPr sz="2576">
                <a:latin typeface="Roboto Light"/>
                <a:ea typeface="Roboto Light"/>
                <a:cs typeface="Roboto Light"/>
                <a:sym typeface="Roboto Light"/>
              </a:defRPr>
            </a:pPr>
            <a:r>
              <a:t>L’homme et la femme ont une essence sexuelle distincte qui détermine leur identité.</a:t>
            </a:r>
          </a:p>
          <a:p>
            <a:pPr marL="0" indent="0" defTabSz="841247">
              <a:lnSpc>
                <a:spcPct val="120000"/>
              </a:lnSpc>
              <a:spcBef>
                <a:spcPts val="1300"/>
              </a:spcBef>
              <a:buSzTx/>
              <a:buNone/>
              <a:defRPr sz="2576">
                <a:latin typeface="Roboto Light"/>
                <a:ea typeface="Roboto Light"/>
                <a:cs typeface="Roboto Light"/>
                <a:sym typeface="Roboto Light"/>
              </a:defRPr>
            </a:pPr>
            <a:r>
              <a:t>Ces caractéristiques ont varié selon </a:t>
            </a:r>
            <a:br/>
            <a:r>
              <a:t>les époques et les cultures. </a:t>
            </a:r>
            <a:br/>
            <a:r>
              <a:t>Dans notre tradition on dira que :</a:t>
            </a:r>
          </a:p>
          <a:p>
            <a:pPr marL="315467" indent="-315467" defTabSz="841247">
              <a:lnSpc>
                <a:spcPct val="120000"/>
              </a:lnSpc>
              <a:spcBef>
                <a:spcPts val="1300"/>
              </a:spcBef>
              <a:buSzPct val="125000"/>
              <a:defRPr sz="2576">
                <a:latin typeface="Roboto Light"/>
                <a:ea typeface="Roboto Light"/>
                <a:cs typeface="Roboto Light"/>
                <a:sym typeface="Roboto Light"/>
              </a:defRPr>
            </a:pPr>
            <a:r>
              <a:t>le féminin se définit comme étant passif, doux et lié aux émotions et à la nature;</a:t>
            </a:r>
          </a:p>
          <a:p>
            <a:pPr marL="315467" indent="-315467" defTabSz="841247">
              <a:lnSpc>
                <a:spcPct val="120000"/>
              </a:lnSpc>
              <a:spcBef>
                <a:spcPts val="1300"/>
              </a:spcBef>
              <a:buSzPct val="125000"/>
              <a:defRPr sz="2576">
                <a:latin typeface="Roboto Light"/>
                <a:ea typeface="Roboto Light"/>
                <a:cs typeface="Roboto Light"/>
                <a:sym typeface="Roboto Light"/>
              </a:defRPr>
            </a:pPr>
            <a:r>
              <a:t>le masculin est défini comme étant actif, agressif et lié aux idées et à la culture. </a:t>
            </a:r>
          </a:p>
        </p:txBody>
      </p:sp>
      <p:sp>
        <p:nvSpPr>
          <p:cNvPr id="228" name="Rectangle 31"/>
          <p:cNvSpPr/>
          <p:nvPr/>
        </p:nvSpPr>
        <p:spPr>
          <a:xfrm>
            <a:off x="468328" y="1421979"/>
            <a:ext cx="5327537" cy="18331"/>
          </a:xfrm>
          <a:prstGeom prst="rect">
            <a:avLst/>
          </a:prstGeom>
          <a:solidFill>
            <a:srgbClr val="FFCD00"/>
          </a:solidFill>
          <a:ln w="57150">
            <a:solidFill>
              <a:srgbClr val="FFCD00"/>
            </a:solidFill>
            <a:miter/>
          </a:ln>
        </p:spPr>
        <p:txBody>
          <a:bodyPr lIns="45719" rIns="45719" anchor="ctr"/>
          <a:lstStyle/>
          <a:p>
            <a:pPr algn="ctr">
              <a:defRPr>
                <a:solidFill>
                  <a:srgbClr val="FFFFFF"/>
                </a:solidFill>
                <a:latin typeface="Roboto Light"/>
                <a:ea typeface="Roboto Light"/>
                <a:cs typeface="Roboto Light"/>
                <a:sym typeface="Roboto Light"/>
              </a:defRPr>
            </a:pPr>
            <a:endParaRPr/>
          </a:p>
        </p:txBody>
      </p:sp>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 name="Rectangle 41"/>
          <p:cNvSpPr/>
          <p:nvPr/>
        </p:nvSpPr>
        <p:spPr>
          <a:xfrm>
            <a:off x="0" y="0"/>
            <a:ext cx="12192000" cy="6858000"/>
          </a:xfrm>
          <a:prstGeom prst="rect">
            <a:avLst/>
          </a:prstGeom>
          <a:solidFill>
            <a:srgbClr val="0D0D0D"/>
          </a:solidFill>
          <a:ln w="12700">
            <a:miter lim="400000"/>
          </a:ln>
        </p:spPr>
        <p:txBody>
          <a:bodyPr lIns="45719" rIns="45719" anchor="ctr"/>
          <a:lstStyle/>
          <a:p>
            <a:pPr algn="ctr">
              <a:defRPr>
                <a:solidFill>
                  <a:srgbClr val="FFFFFF"/>
                </a:solidFill>
                <a:latin typeface="Roboto Light"/>
                <a:ea typeface="Roboto Light"/>
                <a:cs typeface="Roboto Light"/>
                <a:sym typeface="Roboto Light"/>
              </a:defRPr>
            </a:pPr>
            <a:endParaRPr/>
          </a:p>
        </p:txBody>
      </p:sp>
      <p:sp>
        <p:nvSpPr>
          <p:cNvPr id="233" name="Titre 1"/>
          <p:cNvSpPr txBox="1">
            <a:spLocks noGrp="1"/>
          </p:cNvSpPr>
          <p:nvPr>
            <p:ph type="title"/>
          </p:nvPr>
        </p:nvSpPr>
        <p:spPr>
          <a:xfrm>
            <a:off x="427246" y="847556"/>
            <a:ext cx="5420568" cy="3956690"/>
          </a:xfrm>
          <a:prstGeom prst="rect">
            <a:avLst/>
          </a:prstGeom>
        </p:spPr>
        <p:txBody>
          <a:bodyPr/>
          <a:lstStyle>
            <a:lvl1pPr>
              <a:defRPr sz="6200">
                <a:solidFill>
                  <a:srgbClr val="FFFFFF"/>
                </a:solidFill>
              </a:defRPr>
            </a:lvl1pPr>
          </a:lstStyle>
          <a:p>
            <a:r>
              <a:t>Essentialisme</a:t>
            </a:r>
          </a:p>
        </p:txBody>
      </p:sp>
      <p:sp>
        <p:nvSpPr>
          <p:cNvPr id="234" name="Espace réservé du contenu 2"/>
          <p:cNvSpPr txBox="1">
            <a:spLocks noGrp="1"/>
          </p:cNvSpPr>
          <p:nvPr>
            <p:ph type="body" sz="half" idx="1"/>
          </p:nvPr>
        </p:nvSpPr>
        <p:spPr>
          <a:xfrm>
            <a:off x="6494872" y="713904"/>
            <a:ext cx="5420567" cy="6019085"/>
          </a:xfrm>
          <a:prstGeom prst="rect">
            <a:avLst/>
          </a:prstGeom>
        </p:spPr>
        <p:txBody>
          <a:bodyPr anchor="ctr"/>
          <a:lstStyle/>
          <a:p>
            <a:pPr marL="379475" indent="-379475" defTabSz="758951">
              <a:spcBef>
                <a:spcPts val="1200"/>
              </a:spcBef>
              <a:buSzPct val="150000"/>
              <a:defRPr sz="2656"/>
            </a:pPr>
            <a:r>
              <a:t>Cette conception implique </a:t>
            </a:r>
            <a:br/>
            <a:r>
              <a:t>une notion de complémentarité, l’homme et la femme ayant </a:t>
            </a:r>
            <a:br/>
            <a:r>
              <a:t>été créés pour former </a:t>
            </a:r>
            <a:br/>
            <a:r>
              <a:t>une association harmonieuse.</a:t>
            </a:r>
          </a:p>
          <a:p>
            <a:pPr marL="379475" indent="-379475" defTabSz="758951">
              <a:spcBef>
                <a:spcPts val="1200"/>
              </a:spcBef>
              <a:buSzPct val="150000"/>
              <a:defRPr sz="2656"/>
            </a:pPr>
            <a:r>
              <a:t>Cependant, une hiérarchie </a:t>
            </a:r>
            <a:br/>
            <a:r>
              <a:t>en faveur du groupe des hommes est corollaire à cette différenciation (dans toutes </a:t>
            </a:r>
            <a:br/>
            <a:r>
              <a:t>les grandes religions et dans </a:t>
            </a:r>
            <a:br/>
            <a:r>
              <a:t>notre tradition philosophique).</a:t>
            </a:r>
            <a:endParaRPr sz="1660"/>
          </a:p>
        </p:txBody>
      </p:sp>
      <p:sp>
        <p:nvSpPr>
          <p:cNvPr id="235" name="Straight Connector 17"/>
          <p:cNvSpPr/>
          <p:nvPr/>
        </p:nvSpPr>
        <p:spPr>
          <a:xfrm flipH="1">
            <a:off x="6249681" y="908011"/>
            <a:ext cx="1" cy="5168977"/>
          </a:xfrm>
          <a:prstGeom prst="line">
            <a:avLst/>
          </a:prstGeom>
          <a:solidFill>
            <a:srgbClr val="FFCD00"/>
          </a:solidFill>
          <a:ln w="57150">
            <a:solidFill>
              <a:srgbClr val="FFCD00"/>
            </a:solidFill>
            <a:miter/>
          </a:ln>
        </p:spPr>
        <p:txBody>
          <a:bodyPr lIns="45719" rIns="45719" anchor="ctr"/>
          <a:lstStyle/>
          <a:p>
            <a:pPr algn="ctr">
              <a:defRPr>
                <a:solidFill>
                  <a:srgbClr val="FFFFFF"/>
                </a:solidFill>
                <a:latin typeface="Roboto Light"/>
                <a:ea typeface="Roboto Light"/>
                <a:cs typeface="Roboto Light"/>
                <a:sym typeface="Roboto Light"/>
              </a:defRPr>
            </a:pPr>
            <a:endParaRP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 name="Titre 1"/>
          <p:cNvSpPr txBox="1">
            <a:spLocks noGrp="1"/>
          </p:cNvSpPr>
          <p:nvPr>
            <p:ph type="ctrTitle"/>
          </p:nvPr>
        </p:nvSpPr>
        <p:spPr>
          <a:xfrm>
            <a:off x="816539" y="482731"/>
            <a:ext cx="5178898" cy="1391355"/>
          </a:xfrm>
          <a:prstGeom prst="rect">
            <a:avLst/>
          </a:prstGeom>
        </p:spPr>
        <p:txBody>
          <a:bodyPr anchor="ctr"/>
          <a:lstStyle/>
          <a:p>
            <a:pPr defTabSz="786384">
              <a:defRPr sz="4128"/>
            </a:pPr>
            <a:r>
              <a:t>L’être humain : </a:t>
            </a:r>
            <a:br/>
            <a:r>
              <a:t>hommes et femmes</a:t>
            </a:r>
          </a:p>
        </p:txBody>
      </p:sp>
      <p:sp>
        <p:nvSpPr>
          <p:cNvPr id="126" name="Sous-titre 2"/>
          <p:cNvSpPr txBox="1">
            <a:spLocks noGrp="1"/>
          </p:cNvSpPr>
          <p:nvPr>
            <p:ph type="subTitle" sz="half" idx="1"/>
          </p:nvPr>
        </p:nvSpPr>
        <p:spPr>
          <a:xfrm>
            <a:off x="821265" y="2246743"/>
            <a:ext cx="5307046" cy="3788831"/>
          </a:xfrm>
          <a:prstGeom prst="rect">
            <a:avLst/>
          </a:prstGeom>
        </p:spPr>
        <p:txBody>
          <a:bodyPr anchor="ctr"/>
          <a:lstStyle/>
          <a:p>
            <a:pPr defTabSz="740663">
              <a:spcBef>
                <a:spcPts val="800"/>
              </a:spcBef>
              <a:defRPr sz="1944"/>
            </a:pPr>
            <a:r>
              <a:t>Des nombreuses identités qui nous définissent (nationalité, couleur de peau, statut social, etc.), notre appartenance à un sexe semble la plus profondément ancrée en nous. </a:t>
            </a:r>
          </a:p>
          <a:p>
            <a:pPr marL="259232" indent="-259232" defTabSz="740663">
              <a:lnSpc>
                <a:spcPts val="2400"/>
              </a:lnSpc>
              <a:spcBef>
                <a:spcPts val="800"/>
              </a:spcBef>
              <a:buClr>
                <a:srgbClr val="FFCD00"/>
              </a:buClr>
              <a:buSzPct val="150000"/>
              <a:buFont typeface="Arial"/>
              <a:buChar char="•"/>
              <a:defRPr sz="1944"/>
            </a:pPr>
            <a:r>
              <a:t>Les hommes et les femmes sont-ils et -elles fondamentalement différents ? </a:t>
            </a:r>
          </a:p>
          <a:p>
            <a:pPr marL="259232" indent="-259232" defTabSz="740663">
              <a:lnSpc>
                <a:spcPts val="2400"/>
              </a:lnSpc>
              <a:spcBef>
                <a:spcPts val="800"/>
              </a:spcBef>
              <a:buClr>
                <a:srgbClr val="FFCD00"/>
              </a:buClr>
              <a:buSzPct val="150000"/>
              <a:buFont typeface="Arial"/>
              <a:buChar char="•"/>
              <a:defRPr sz="1944"/>
            </a:pPr>
            <a:r>
              <a:t>Si oui, comment expliquer ces différences ? </a:t>
            </a:r>
          </a:p>
          <a:p>
            <a:pPr marL="259232" indent="-259232" defTabSz="740663">
              <a:lnSpc>
                <a:spcPts val="2400"/>
              </a:lnSpc>
              <a:spcBef>
                <a:spcPts val="800"/>
              </a:spcBef>
              <a:buClr>
                <a:srgbClr val="FFCD00"/>
              </a:buClr>
              <a:buSzPct val="150000"/>
              <a:buFont typeface="Arial"/>
              <a:buChar char="•"/>
              <a:defRPr sz="1944"/>
            </a:pPr>
            <a:r>
              <a:t>Quelle est la portée théorique et pratique de ces réflexions, principalement celles proposées par la perspective féministe ?</a:t>
            </a:r>
          </a:p>
        </p:txBody>
      </p:sp>
      <p:sp>
        <p:nvSpPr>
          <p:cNvPr id="127" name="Rectangle 14"/>
          <p:cNvSpPr/>
          <p:nvPr/>
        </p:nvSpPr>
        <p:spPr>
          <a:xfrm>
            <a:off x="903868" y="1905024"/>
            <a:ext cx="4978840" cy="13379"/>
          </a:xfrm>
          <a:prstGeom prst="rect">
            <a:avLst/>
          </a:prstGeom>
          <a:solidFill>
            <a:srgbClr val="FFCD00"/>
          </a:solidFill>
          <a:ln w="57150">
            <a:solidFill>
              <a:srgbClr val="FFCD00"/>
            </a:solidFill>
            <a:miter/>
          </a:ln>
        </p:spPr>
        <p:txBody>
          <a:bodyPr lIns="45719" rIns="45719" anchor="ctr"/>
          <a:lstStyle/>
          <a:p>
            <a:pPr algn="ctr">
              <a:defRPr>
                <a:solidFill>
                  <a:srgbClr val="FFFFFF"/>
                </a:solidFill>
                <a:latin typeface="Roboto Light"/>
                <a:ea typeface="Roboto Light"/>
                <a:cs typeface="Roboto Light"/>
                <a:sym typeface="Roboto Light"/>
              </a:defRPr>
            </a:pPr>
            <a:endParaRPr/>
          </a:p>
        </p:txBody>
      </p:sp>
      <p:pic>
        <p:nvPicPr>
          <p:cNvPr id="128" name="Image 4" descr="Image 4"/>
          <p:cNvPicPr>
            <a:picLocks noChangeAspect="1"/>
          </p:cNvPicPr>
          <p:nvPr/>
        </p:nvPicPr>
        <p:blipFill>
          <a:blip r:embed="rId3"/>
          <a:srcRect l="5396" t="4690"/>
          <a:stretch>
            <a:fillRect/>
          </a:stretch>
        </p:blipFill>
        <p:spPr>
          <a:xfrm>
            <a:off x="6941566" y="5281"/>
            <a:ext cx="5670666" cy="7231644"/>
          </a:xfrm>
          <a:prstGeom prst="rect">
            <a:avLst/>
          </a:prstGeom>
          <a:ln w="12700">
            <a:miter lim="400000"/>
          </a:ln>
        </p:spPr>
      </p:pic>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 name="Titre 1"/>
          <p:cNvSpPr txBox="1"/>
          <p:nvPr/>
        </p:nvSpPr>
        <p:spPr>
          <a:xfrm>
            <a:off x="329321" y="-176948"/>
            <a:ext cx="5952100" cy="20738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rmAutofit/>
          </a:bodyPr>
          <a:lstStyle>
            <a:lvl1pPr>
              <a:defRPr sz="6400">
                <a:solidFill>
                  <a:srgbClr val="FFFFFF"/>
                </a:solidFill>
                <a:latin typeface="Volkhov Regular"/>
                <a:ea typeface="Volkhov Regular"/>
                <a:cs typeface="Volkhov Regular"/>
                <a:sym typeface="Volkhov Regular"/>
              </a:defRPr>
            </a:lvl1pPr>
          </a:lstStyle>
          <a:p>
            <a:r>
              <a:t>Naturalisme</a:t>
            </a:r>
          </a:p>
        </p:txBody>
      </p:sp>
      <p:sp>
        <p:nvSpPr>
          <p:cNvPr id="238" name="Espace réservé du contenu 2"/>
          <p:cNvSpPr txBox="1"/>
          <p:nvPr/>
        </p:nvSpPr>
        <p:spPr>
          <a:xfrm>
            <a:off x="317500" y="1677539"/>
            <a:ext cx="7232114" cy="482413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pPr marL="277368" indent="-277368" defTabSz="768095">
              <a:lnSpc>
                <a:spcPct val="120000"/>
              </a:lnSpc>
              <a:spcBef>
                <a:spcPts val="1200"/>
              </a:spcBef>
              <a:buClr>
                <a:srgbClr val="FFCD00"/>
              </a:buClr>
              <a:buSzPct val="150000"/>
              <a:buFont typeface="Arial"/>
              <a:buChar char="•"/>
              <a:defRPr sz="2351">
                <a:solidFill>
                  <a:srgbClr val="FFFFFF"/>
                </a:solidFill>
                <a:latin typeface="Roboto Light"/>
                <a:ea typeface="Roboto Light"/>
                <a:cs typeface="Roboto Light"/>
                <a:sym typeface="Roboto Light"/>
              </a:defRPr>
            </a:pPr>
            <a:r>
              <a:t>Les hommes et les femmes sont fondamentalement différents parce que la nature les a ainsi créés.</a:t>
            </a:r>
          </a:p>
          <a:p>
            <a:pPr marL="277368" indent="-277368" defTabSz="768095">
              <a:lnSpc>
                <a:spcPct val="120000"/>
              </a:lnSpc>
              <a:spcBef>
                <a:spcPts val="1200"/>
              </a:spcBef>
              <a:buClr>
                <a:srgbClr val="FFCD00"/>
              </a:buClr>
              <a:buSzPct val="150000"/>
              <a:buFont typeface="Arial"/>
              <a:buChar char="•"/>
              <a:defRPr sz="2351">
                <a:solidFill>
                  <a:srgbClr val="FFFFFF"/>
                </a:solidFill>
                <a:latin typeface="Roboto Light"/>
                <a:ea typeface="Roboto Light"/>
                <a:cs typeface="Roboto Light"/>
                <a:sym typeface="Roboto Light"/>
              </a:defRPr>
            </a:pPr>
            <a:r>
              <a:t>Parce qu’ils et elles appartiennent à l’un des deux pôles du sexe biologique, elles et ils ont des attitudes, des comportements et des manières de penser différentes, selon les mêmes catégories mutuellement exclusives que dans l’essentialisme.</a:t>
            </a:r>
          </a:p>
          <a:p>
            <a:pPr marL="277368" indent="-277368" defTabSz="768095">
              <a:lnSpc>
                <a:spcPct val="120000"/>
              </a:lnSpc>
              <a:spcBef>
                <a:spcPts val="1200"/>
              </a:spcBef>
              <a:buClr>
                <a:srgbClr val="FFCD00"/>
              </a:buClr>
              <a:buSzPct val="150000"/>
              <a:buFont typeface="Arial"/>
              <a:buChar char="•"/>
              <a:defRPr sz="2351">
                <a:solidFill>
                  <a:srgbClr val="FFFFFF"/>
                </a:solidFill>
                <a:latin typeface="Roboto Light"/>
                <a:ea typeface="Roboto Light"/>
                <a:cs typeface="Roboto Light"/>
                <a:sym typeface="Roboto Light"/>
              </a:defRPr>
            </a:pPr>
            <a:r>
              <a:t>Cette conception est notamment ancrée dans la croyance que le cerveau a un sexe, donc que les hommes et les femmes pensent selon leur sexe. </a:t>
            </a:r>
          </a:p>
        </p:txBody>
      </p:sp>
      <p:sp>
        <p:nvSpPr>
          <p:cNvPr id="239" name="Rectangle 31"/>
          <p:cNvSpPr/>
          <p:nvPr/>
        </p:nvSpPr>
        <p:spPr>
          <a:xfrm>
            <a:off x="404828" y="1362503"/>
            <a:ext cx="4824250" cy="7541"/>
          </a:xfrm>
          <a:prstGeom prst="rect">
            <a:avLst/>
          </a:prstGeom>
          <a:solidFill>
            <a:srgbClr val="FFCD00"/>
          </a:solidFill>
          <a:ln w="57150">
            <a:solidFill>
              <a:srgbClr val="FFCD00"/>
            </a:solidFill>
            <a:miter/>
          </a:ln>
        </p:spPr>
        <p:txBody>
          <a:bodyPr lIns="45719" rIns="45719" anchor="ctr"/>
          <a:lstStyle/>
          <a:p>
            <a:pPr algn="ctr">
              <a:defRPr>
                <a:solidFill>
                  <a:srgbClr val="FFFFFF"/>
                </a:solidFill>
                <a:latin typeface="Roboto Light"/>
                <a:ea typeface="Roboto Light"/>
                <a:cs typeface="Roboto Light"/>
                <a:sym typeface="Roboto Light"/>
              </a:defRPr>
            </a:pPr>
            <a:endParaRPr/>
          </a:p>
        </p:txBody>
      </p:sp>
      <p:pic>
        <p:nvPicPr>
          <p:cNvPr id="240" name="Image 5" descr="Image 5"/>
          <p:cNvPicPr>
            <a:picLocks noChangeAspect="1"/>
          </p:cNvPicPr>
          <p:nvPr/>
        </p:nvPicPr>
        <p:blipFill>
          <a:blip r:embed="rId3"/>
          <a:srcRect l="5212" t="4158" r="7026" b="8651"/>
          <a:stretch>
            <a:fillRect/>
          </a:stretch>
        </p:blipFill>
        <p:spPr>
          <a:xfrm>
            <a:off x="7846005" y="-27201"/>
            <a:ext cx="4365939" cy="6912402"/>
          </a:xfrm>
          <a:prstGeom prst="rect">
            <a:avLst/>
          </a:prstGeom>
          <a:ln w="12700">
            <a:miter lim="400000"/>
          </a:ln>
        </p:spPr>
      </p:pic>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 name="Titre 1"/>
          <p:cNvSpPr txBox="1">
            <a:spLocks noGrp="1"/>
          </p:cNvSpPr>
          <p:nvPr>
            <p:ph type="title"/>
          </p:nvPr>
        </p:nvSpPr>
        <p:spPr>
          <a:xfrm>
            <a:off x="393700" y="242357"/>
            <a:ext cx="6397792" cy="1589007"/>
          </a:xfrm>
          <a:prstGeom prst="rect">
            <a:avLst/>
          </a:prstGeom>
        </p:spPr>
        <p:txBody>
          <a:bodyPr/>
          <a:lstStyle/>
          <a:p>
            <a:r>
              <a:t>Beauvoir contre l’essentialisme</a:t>
            </a:r>
          </a:p>
        </p:txBody>
      </p:sp>
      <p:sp>
        <p:nvSpPr>
          <p:cNvPr id="245" name="Espace réservé du contenu 2"/>
          <p:cNvSpPr txBox="1">
            <a:spLocks noGrp="1"/>
          </p:cNvSpPr>
          <p:nvPr>
            <p:ph type="body" sz="half" idx="1"/>
          </p:nvPr>
        </p:nvSpPr>
        <p:spPr>
          <a:xfrm>
            <a:off x="381775" y="2129885"/>
            <a:ext cx="6819537" cy="4490112"/>
          </a:xfrm>
          <a:prstGeom prst="rect">
            <a:avLst/>
          </a:prstGeom>
        </p:spPr>
        <p:txBody>
          <a:bodyPr/>
          <a:lstStyle/>
          <a:p>
            <a:pPr marL="0" indent="0" defTabSz="713231">
              <a:lnSpc>
                <a:spcPct val="120000"/>
              </a:lnSpc>
              <a:spcBef>
                <a:spcPts val="1100"/>
              </a:spcBef>
              <a:buSzTx/>
              <a:buNone/>
              <a:defRPr sz="2262">
                <a:latin typeface="Roboto Light"/>
                <a:ea typeface="Roboto Light"/>
                <a:cs typeface="Roboto Light"/>
                <a:sym typeface="Roboto Light"/>
              </a:defRPr>
            </a:pPr>
            <a:r>
              <a:rPr dirty="0"/>
              <a:t>Simone de Beauvoir </a:t>
            </a:r>
            <a:r>
              <a:rPr dirty="0" err="1"/>
              <a:t>affirme</a:t>
            </a:r>
            <a:r>
              <a:rPr dirty="0"/>
              <a:t> que les hommes </a:t>
            </a:r>
            <a:br>
              <a:rPr dirty="0"/>
            </a:br>
            <a:r>
              <a:rPr dirty="0" err="1"/>
              <a:t>ont</a:t>
            </a:r>
            <a:r>
              <a:rPr dirty="0"/>
              <a:t> </a:t>
            </a:r>
            <a:r>
              <a:rPr dirty="0" err="1"/>
              <a:t>inventé</a:t>
            </a:r>
            <a:r>
              <a:rPr dirty="0"/>
              <a:t> </a:t>
            </a:r>
            <a:r>
              <a:rPr dirty="0" err="1"/>
              <a:t>ce</a:t>
            </a:r>
            <a:r>
              <a:rPr dirty="0"/>
              <a:t> </a:t>
            </a:r>
            <a:r>
              <a:rPr dirty="0" err="1"/>
              <a:t>qu’est</a:t>
            </a:r>
            <a:r>
              <a:rPr dirty="0"/>
              <a:t> « </a:t>
            </a:r>
            <a:r>
              <a:rPr dirty="0" err="1"/>
              <a:t>une</a:t>
            </a:r>
            <a:r>
              <a:rPr dirty="0"/>
              <a:t> femme » par opposition aux </a:t>
            </a:r>
            <a:r>
              <a:rPr dirty="0" err="1"/>
              <a:t>qualités</a:t>
            </a:r>
            <a:r>
              <a:rPr dirty="0"/>
              <a:t> </a:t>
            </a:r>
            <a:r>
              <a:rPr dirty="0" err="1"/>
              <a:t>qu’ils</a:t>
            </a:r>
            <a:r>
              <a:rPr dirty="0"/>
              <a:t> </a:t>
            </a:r>
            <a:r>
              <a:rPr dirty="0" err="1"/>
              <a:t>s’attribuent</a:t>
            </a:r>
            <a:r>
              <a:rPr dirty="0"/>
              <a:t> </a:t>
            </a:r>
            <a:r>
              <a:rPr dirty="0" err="1"/>
              <a:t>en</a:t>
            </a:r>
            <a:r>
              <a:rPr dirty="0"/>
              <a:t> tant </a:t>
            </a:r>
            <a:r>
              <a:rPr dirty="0" err="1"/>
              <a:t>qu</a:t>
            </a:r>
            <a:r>
              <a:rPr dirty="0"/>
              <a:t>’« hommes ».</a:t>
            </a:r>
          </a:p>
          <a:p>
            <a:pPr marL="0" indent="0" defTabSz="713231">
              <a:lnSpc>
                <a:spcPct val="120000"/>
              </a:lnSpc>
              <a:spcBef>
                <a:spcPts val="1100"/>
              </a:spcBef>
              <a:buSzTx/>
              <a:buNone/>
              <a:defRPr sz="2262">
                <a:latin typeface="Roboto Light"/>
                <a:ea typeface="Roboto Light"/>
                <a:cs typeface="Roboto Light"/>
                <a:sym typeface="Roboto Light"/>
              </a:defRPr>
            </a:pPr>
            <a:r>
              <a:rPr dirty="0"/>
              <a:t>Elle </a:t>
            </a:r>
            <a:r>
              <a:rPr dirty="0" err="1"/>
              <a:t>déplore</a:t>
            </a:r>
            <a:r>
              <a:rPr dirty="0"/>
              <a:t> le </a:t>
            </a:r>
            <a:r>
              <a:rPr dirty="0" err="1"/>
              <a:t>mythe</a:t>
            </a:r>
            <a:r>
              <a:rPr dirty="0"/>
              <a:t> de « </a:t>
            </a:r>
            <a:r>
              <a:rPr dirty="0" err="1"/>
              <a:t>l’éternel</a:t>
            </a:r>
            <a:r>
              <a:rPr dirty="0"/>
              <a:t> </a:t>
            </a:r>
            <a:r>
              <a:rPr dirty="0" err="1"/>
              <a:t>féminin</a:t>
            </a:r>
            <a:r>
              <a:rPr dirty="0"/>
              <a:t> » : </a:t>
            </a:r>
            <a:br>
              <a:rPr dirty="0"/>
            </a:br>
            <a:r>
              <a:rPr dirty="0"/>
              <a:t>se </a:t>
            </a:r>
            <a:r>
              <a:rPr dirty="0" err="1"/>
              <a:t>décline</a:t>
            </a:r>
            <a:r>
              <a:rPr dirty="0"/>
              <a:t> </a:t>
            </a:r>
            <a:r>
              <a:rPr dirty="0" err="1"/>
              <a:t>en</a:t>
            </a:r>
            <a:r>
              <a:rPr dirty="0"/>
              <a:t> </a:t>
            </a:r>
            <a:r>
              <a:rPr dirty="0" err="1"/>
              <a:t>plusieurs</a:t>
            </a:r>
            <a:r>
              <a:rPr dirty="0"/>
              <a:t> </a:t>
            </a:r>
            <a:r>
              <a:rPr dirty="0" err="1"/>
              <a:t>archétypes</a:t>
            </a:r>
            <a:r>
              <a:rPr dirty="0"/>
              <a:t> (</a:t>
            </a:r>
            <a:r>
              <a:rPr dirty="0" err="1"/>
              <a:t>mythe</a:t>
            </a:r>
            <a:r>
              <a:rPr dirty="0"/>
              <a:t> de la </a:t>
            </a:r>
            <a:r>
              <a:rPr dirty="0" err="1"/>
              <a:t>mère</a:t>
            </a:r>
            <a:r>
              <a:rPr dirty="0"/>
              <a:t>, de la </a:t>
            </a:r>
            <a:r>
              <a:rPr dirty="0" err="1"/>
              <a:t>vierge</a:t>
            </a:r>
            <a:r>
              <a:rPr dirty="0"/>
              <a:t>, de la </a:t>
            </a:r>
            <a:r>
              <a:rPr dirty="0" err="1"/>
              <a:t>mère</a:t>
            </a:r>
            <a:r>
              <a:rPr dirty="0"/>
              <a:t> </a:t>
            </a:r>
            <a:r>
              <a:rPr dirty="0" err="1"/>
              <a:t>patrie</a:t>
            </a:r>
            <a:r>
              <a:rPr dirty="0"/>
              <a:t>, etc.) qui </a:t>
            </a:r>
            <a:r>
              <a:rPr dirty="0" err="1"/>
              <a:t>créent</a:t>
            </a:r>
            <a:r>
              <a:rPr dirty="0"/>
              <a:t> un </a:t>
            </a:r>
            <a:r>
              <a:rPr dirty="0" err="1"/>
              <a:t>idéal</a:t>
            </a:r>
            <a:r>
              <a:rPr dirty="0"/>
              <a:t> </a:t>
            </a:r>
            <a:r>
              <a:rPr dirty="0" err="1"/>
              <a:t>féminin</a:t>
            </a:r>
            <a:r>
              <a:rPr dirty="0"/>
              <a:t> jamais </a:t>
            </a:r>
            <a:r>
              <a:rPr dirty="0" err="1"/>
              <a:t>atteint</a:t>
            </a:r>
            <a:r>
              <a:rPr dirty="0"/>
              <a:t> par les femmes. </a:t>
            </a:r>
          </a:p>
          <a:p>
            <a:pPr marL="0" indent="0" defTabSz="713231">
              <a:lnSpc>
                <a:spcPct val="120000"/>
              </a:lnSpc>
              <a:spcBef>
                <a:spcPts val="1100"/>
              </a:spcBef>
              <a:buSzTx/>
              <a:buNone/>
              <a:defRPr sz="2262">
                <a:latin typeface="Roboto Light"/>
                <a:ea typeface="Roboto Light"/>
                <a:cs typeface="Roboto Light"/>
                <a:sym typeface="Roboto Light"/>
              </a:defRPr>
            </a:pPr>
            <a:r>
              <a:rPr dirty="0"/>
              <a:t>Elle critique non </a:t>
            </a:r>
            <a:r>
              <a:rPr dirty="0" err="1"/>
              <a:t>seulement</a:t>
            </a:r>
            <a:r>
              <a:rPr dirty="0"/>
              <a:t> le </a:t>
            </a:r>
            <a:r>
              <a:rPr dirty="0" err="1"/>
              <a:t>contenu</a:t>
            </a:r>
            <a:r>
              <a:rPr dirty="0"/>
              <a:t> de </a:t>
            </a:r>
            <a:r>
              <a:rPr dirty="0" err="1"/>
              <a:t>cet</a:t>
            </a:r>
            <a:r>
              <a:rPr dirty="0"/>
              <a:t> </a:t>
            </a:r>
            <a:r>
              <a:rPr dirty="0" err="1"/>
              <a:t>idéal</a:t>
            </a:r>
            <a:r>
              <a:rPr dirty="0"/>
              <a:t>, </a:t>
            </a:r>
            <a:r>
              <a:rPr dirty="0" err="1"/>
              <a:t>mais</a:t>
            </a:r>
            <a:r>
              <a:rPr dirty="0"/>
              <a:t> </a:t>
            </a:r>
            <a:r>
              <a:rPr dirty="0" err="1"/>
              <a:t>aussi</a:t>
            </a:r>
            <a:r>
              <a:rPr dirty="0"/>
              <a:t> le </a:t>
            </a:r>
            <a:r>
              <a:rPr dirty="0" err="1"/>
              <a:t>principe</a:t>
            </a:r>
            <a:r>
              <a:rPr dirty="0"/>
              <a:t> sous-jacent qui </a:t>
            </a:r>
            <a:r>
              <a:rPr dirty="0" err="1"/>
              <a:t>consiste</a:t>
            </a:r>
            <a:r>
              <a:rPr dirty="0"/>
              <a:t> </a:t>
            </a:r>
            <a:br>
              <a:rPr dirty="0"/>
            </a:br>
            <a:r>
              <a:rPr dirty="0" err="1"/>
              <a:t>à</a:t>
            </a:r>
            <a:r>
              <a:rPr dirty="0"/>
              <a:t> </a:t>
            </a:r>
            <a:r>
              <a:rPr dirty="0" err="1"/>
              <a:t>attribuer</a:t>
            </a:r>
            <a:r>
              <a:rPr dirty="0"/>
              <a:t> </a:t>
            </a:r>
            <a:r>
              <a:rPr dirty="0" err="1"/>
              <a:t>une</a:t>
            </a:r>
            <a:r>
              <a:rPr dirty="0"/>
              <a:t> essence </a:t>
            </a:r>
            <a:r>
              <a:rPr dirty="0" err="1"/>
              <a:t>féminine</a:t>
            </a:r>
            <a:r>
              <a:rPr dirty="0"/>
              <a:t> aux femmes.</a:t>
            </a:r>
          </a:p>
        </p:txBody>
      </p:sp>
      <p:sp>
        <p:nvSpPr>
          <p:cNvPr id="246" name="Rectangle 31"/>
          <p:cNvSpPr/>
          <p:nvPr/>
        </p:nvSpPr>
        <p:spPr>
          <a:xfrm>
            <a:off x="469104" y="1866806"/>
            <a:ext cx="4667149" cy="4817"/>
          </a:xfrm>
          <a:prstGeom prst="rect">
            <a:avLst/>
          </a:prstGeom>
          <a:solidFill>
            <a:srgbClr val="FFCD00"/>
          </a:solidFill>
          <a:ln w="57150">
            <a:solidFill>
              <a:srgbClr val="FFCD00"/>
            </a:solidFill>
            <a:miter/>
          </a:ln>
        </p:spPr>
        <p:txBody>
          <a:bodyPr lIns="45719" rIns="45719" anchor="ctr"/>
          <a:lstStyle/>
          <a:p>
            <a:pPr algn="ctr">
              <a:defRPr>
                <a:solidFill>
                  <a:srgbClr val="FFFFFF"/>
                </a:solidFill>
                <a:latin typeface="Roboto Light"/>
                <a:ea typeface="Roboto Light"/>
                <a:cs typeface="Roboto Light"/>
                <a:sym typeface="Roboto Light"/>
              </a:defRPr>
            </a:pPr>
            <a:endParaRPr/>
          </a:p>
        </p:txBody>
      </p:sp>
      <p:pic>
        <p:nvPicPr>
          <p:cNvPr id="247" name="Image 3" descr="Image 3"/>
          <p:cNvPicPr>
            <a:picLocks noChangeAspect="1"/>
          </p:cNvPicPr>
          <p:nvPr/>
        </p:nvPicPr>
        <p:blipFill>
          <a:blip r:embed="rId3"/>
          <a:srcRect l="46898" t="20921" r="31590" b="23406"/>
          <a:stretch>
            <a:fillRect/>
          </a:stretch>
        </p:blipFill>
        <p:spPr>
          <a:xfrm>
            <a:off x="7484698" y="-10121"/>
            <a:ext cx="4727333" cy="6878408"/>
          </a:xfrm>
          <a:prstGeom prst="rect">
            <a:avLst/>
          </a:prstGeom>
          <a:ln w="12700">
            <a:miter lim="400000"/>
          </a:ln>
        </p:spPr>
      </p:pic>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 name="Titre 1"/>
          <p:cNvSpPr txBox="1">
            <a:spLocks noGrp="1"/>
          </p:cNvSpPr>
          <p:nvPr>
            <p:ph type="title"/>
          </p:nvPr>
        </p:nvSpPr>
        <p:spPr>
          <a:xfrm>
            <a:off x="602522" y="702853"/>
            <a:ext cx="10379359" cy="1000360"/>
          </a:xfrm>
          <a:prstGeom prst="rect">
            <a:avLst/>
          </a:prstGeom>
        </p:spPr>
        <p:txBody>
          <a:bodyPr/>
          <a:lstStyle/>
          <a:p>
            <a:r>
              <a:t>Beauvoir contre l’essentialisme</a:t>
            </a:r>
          </a:p>
        </p:txBody>
      </p:sp>
      <p:sp>
        <p:nvSpPr>
          <p:cNvPr id="252" name="Espace réservé du contenu 2"/>
          <p:cNvSpPr txBox="1">
            <a:spLocks noGrp="1"/>
          </p:cNvSpPr>
          <p:nvPr>
            <p:ph type="body" idx="1"/>
          </p:nvPr>
        </p:nvSpPr>
        <p:spPr>
          <a:xfrm>
            <a:off x="559575" y="2047480"/>
            <a:ext cx="11072850" cy="4294916"/>
          </a:xfrm>
          <a:prstGeom prst="rect">
            <a:avLst/>
          </a:prstGeom>
        </p:spPr>
        <p:txBody>
          <a:bodyPr/>
          <a:lstStyle/>
          <a:p>
            <a:pPr marL="294893" indent="-294893" defTabSz="786384">
              <a:lnSpc>
                <a:spcPct val="120000"/>
              </a:lnSpc>
              <a:spcBef>
                <a:spcPts val="1200"/>
              </a:spcBef>
              <a:buSzPct val="125000"/>
              <a:defRPr sz="2408">
                <a:latin typeface="Roboto Light"/>
                <a:ea typeface="Roboto Light"/>
                <a:cs typeface="Roboto Light"/>
                <a:sym typeface="Roboto Light"/>
              </a:defRPr>
            </a:pPr>
            <a:r>
              <a:t>Il existe des différences biologiques (grossesse, allaitement, menstruation) </a:t>
            </a:r>
            <a:br/>
            <a:r>
              <a:t>qui contribuent à la différence homme/femme, mais ces différences biologiques sont toujours interprétées d’un point de vue partial, celui de l’homme.</a:t>
            </a:r>
          </a:p>
          <a:p>
            <a:pPr marL="294893" indent="-294893" defTabSz="786384">
              <a:lnSpc>
                <a:spcPct val="120000"/>
              </a:lnSpc>
              <a:spcBef>
                <a:spcPts val="1200"/>
              </a:spcBef>
              <a:buSzPct val="125000"/>
              <a:defRPr sz="2408">
                <a:latin typeface="Roboto Light"/>
                <a:ea typeface="Roboto Light"/>
                <a:cs typeface="Roboto Light"/>
                <a:sym typeface="Roboto Light"/>
              </a:defRPr>
            </a:pPr>
            <a:r>
              <a:t>L’humanité ne peut être réduite à une espèce animale : elle est caractérisée </a:t>
            </a:r>
            <a:br/>
            <a:r>
              <a:t>par la culture et en elle se joue davantage le sort des femmes.</a:t>
            </a:r>
          </a:p>
          <a:p>
            <a:pPr marL="294893" indent="-294893" defTabSz="786384">
              <a:lnSpc>
                <a:spcPct val="120000"/>
              </a:lnSpc>
              <a:spcBef>
                <a:spcPts val="1200"/>
              </a:spcBef>
              <a:buSzPct val="125000"/>
              <a:defRPr sz="2408">
                <a:latin typeface="Roboto Light"/>
                <a:ea typeface="Roboto Light"/>
                <a:cs typeface="Roboto Light"/>
                <a:sym typeface="Roboto Light"/>
              </a:defRPr>
            </a:pPr>
            <a:r>
              <a:t>« On ne naît pas femme, on le devient » : les femmes n’ont ni une essence féminine à la naissance, ni un corps qui détermine leur destin, mais plutôt, </a:t>
            </a:r>
            <a:br/>
            <a:r>
              <a:t>elles se construisent une identité féminine résultant d’un endoctrinement social.</a:t>
            </a:r>
          </a:p>
        </p:txBody>
      </p:sp>
      <p:sp>
        <p:nvSpPr>
          <p:cNvPr id="253" name="Rectangle 31"/>
          <p:cNvSpPr/>
          <p:nvPr/>
        </p:nvSpPr>
        <p:spPr>
          <a:xfrm>
            <a:off x="677927" y="1629287"/>
            <a:ext cx="9152382" cy="3303"/>
          </a:xfrm>
          <a:prstGeom prst="rect">
            <a:avLst/>
          </a:prstGeom>
          <a:solidFill>
            <a:srgbClr val="FFCD00"/>
          </a:solidFill>
          <a:ln w="57150">
            <a:solidFill>
              <a:srgbClr val="FFCD00"/>
            </a:solidFill>
            <a:miter/>
          </a:ln>
        </p:spPr>
        <p:txBody>
          <a:bodyPr lIns="45719" rIns="45719" anchor="ctr"/>
          <a:lstStyle/>
          <a:p>
            <a:pPr algn="ctr">
              <a:defRPr>
                <a:solidFill>
                  <a:srgbClr val="FFFFFF"/>
                </a:solidFill>
                <a:latin typeface="Roboto Light"/>
                <a:ea typeface="Roboto Light"/>
                <a:cs typeface="Roboto Light"/>
                <a:sym typeface="Roboto Light"/>
              </a:defRPr>
            </a:pPr>
            <a:endParaRPr/>
          </a:p>
        </p:txBody>
      </p:sp>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5" name="Titre 1"/>
          <p:cNvSpPr txBox="1">
            <a:spLocks noGrp="1"/>
          </p:cNvSpPr>
          <p:nvPr>
            <p:ph type="title"/>
          </p:nvPr>
        </p:nvSpPr>
        <p:spPr>
          <a:xfrm>
            <a:off x="1244600" y="569573"/>
            <a:ext cx="9520116" cy="2812077"/>
          </a:xfrm>
          <a:prstGeom prst="rect">
            <a:avLst/>
          </a:prstGeom>
        </p:spPr>
        <p:txBody>
          <a:bodyPr/>
          <a:lstStyle>
            <a:lvl1pPr algn="ctr" defTabSz="841247">
              <a:defRPr sz="5980"/>
            </a:lvl1pPr>
          </a:lstStyle>
          <a:p>
            <a:r>
              <a:t>Violences sexuelles et objectivation des femmes</a:t>
            </a:r>
          </a:p>
        </p:txBody>
      </p:sp>
      <p:sp>
        <p:nvSpPr>
          <p:cNvPr id="256" name="Espace réservé du texte 2"/>
          <p:cNvSpPr txBox="1">
            <a:spLocks noGrp="1"/>
          </p:cNvSpPr>
          <p:nvPr>
            <p:ph type="body" sz="quarter" idx="1"/>
          </p:nvPr>
        </p:nvSpPr>
        <p:spPr>
          <a:xfrm>
            <a:off x="1908334" y="3831521"/>
            <a:ext cx="8074709" cy="1654875"/>
          </a:xfrm>
          <a:prstGeom prst="rect">
            <a:avLst/>
          </a:prstGeom>
        </p:spPr>
        <p:txBody>
          <a:bodyPr/>
          <a:lstStyle>
            <a:lvl1pPr algn="ctr">
              <a:lnSpc>
                <a:spcPct val="130000"/>
              </a:lnSpc>
              <a:spcBef>
                <a:spcPts val="1100"/>
              </a:spcBef>
              <a:defRPr sz="4400"/>
            </a:lvl1pPr>
          </a:lstStyle>
          <a:p>
            <a:r>
              <a:t>UN ENJEU ACTUEL</a:t>
            </a:r>
          </a:p>
        </p:txBody>
      </p:sp>
      <p:sp>
        <p:nvSpPr>
          <p:cNvPr id="257" name="Rectangle 31"/>
          <p:cNvSpPr/>
          <p:nvPr/>
        </p:nvSpPr>
        <p:spPr>
          <a:xfrm>
            <a:off x="1371600" y="3505520"/>
            <a:ext cx="9249778" cy="16701"/>
          </a:xfrm>
          <a:prstGeom prst="rect">
            <a:avLst/>
          </a:prstGeom>
          <a:solidFill>
            <a:srgbClr val="FFCD00"/>
          </a:solidFill>
          <a:ln w="57150">
            <a:solidFill>
              <a:srgbClr val="FFCD00"/>
            </a:solidFill>
            <a:miter/>
          </a:ln>
        </p:spPr>
        <p:txBody>
          <a:bodyPr lIns="45719" rIns="45719" anchor="ctr"/>
          <a:lstStyle/>
          <a:p>
            <a:pPr algn="ctr">
              <a:defRPr>
                <a:solidFill>
                  <a:srgbClr val="FFFFFF"/>
                </a:solidFill>
                <a:latin typeface="Roboto Light"/>
                <a:ea typeface="Roboto Light"/>
                <a:cs typeface="Roboto Light"/>
                <a:sym typeface="Roboto Light"/>
              </a:defRPr>
            </a:pPr>
            <a:endParaRPr/>
          </a:p>
        </p:txBody>
      </p:sp>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 name="Espace réservé du contenu 2"/>
          <p:cNvSpPr txBox="1"/>
          <p:nvPr/>
        </p:nvSpPr>
        <p:spPr>
          <a:xfrm>
            <a:off x="317500" y="2613659"/>
            <a:ext cx="5877000" cy="37319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pPr marL="316991" indent="-316991" defTabSz="877823">
              <a:lnSpc>
                <a:spcPct val="130000"/>
              </a:lnSpc>
              <a:spcBef>
                <a:spcPts val="1400"/>
              </a:spcBef>
              <a:buClr>
                <a:srgbClr val="FFCD00"/>
              </a:buClr>
              <a:buSzPct val="150000"/>
              <a:buFont typeface="Arial"/>
              <a:buChar char="•"/>
              <a:defRPr sz="2208">
                <a:solidFill>
                  <a:srgbClr val="FFFFFF"/>
                </a:solidFill>
                <a:latin typeface="Roboto Light"/>
                <a:ea typeface="Roboto Light"/>
                <a:cs typeface="Roboto Light"/>
                <a:sym typeface="Roboto Light"/>
              </a:defRPr>
            </a:pPr>
            <a:r>
              <a:t>Phénomène social qui englobe les diverses manifestations de violence que subissent les femmes en tant que femmes. </a:t>
            </a:r>
          </a:p>
          <a:p>
            <a:pPr marL="316991" indent="-316991" defTabSz="877823">
              <a:lnSpc>
                <a:spcPct val="130000"/>
              </a:lnSpc>
              <a:spcBef>
                <a:spcPts val="1400"/>
              </a:spcBef>
              <a:buClr>
                <a:srgbClr val="FFCD00"/>
              </a:buClr>
              <a:buSzPct val="150000"/>
              <a:buFont typeface="Arial"/>
              <a:buChar char="•"/>
              <a:defRPr sz="2208">
                <a:solidFill>
                  <a:srgbClr val="FFFFFF"/>
                </a:solidFill>
                <a:latin typeface="Roboto Light"/>
                <a:ea typeface="Roboto Light"/>
                <a:cs typeface="Roboto Light"/>
                <a:sym typeface="Roboto Light"/>
              </a:defRPr>
            </a:pPr>
            <a:r>
              <a:t>« Violence systémique » :  elle est produite par une société régie par des normes sociales, des institutions et des règles formelles et informelles qui rendent les femmes susceptibles de vivre de la violence.</a:t>
            </a:r>
          </a:p>
        </p:txBody>
      </p:sp>
      <p:sp>
        <p:nvSpPr>
          <p:cNvPr id="262" name="Titre 1"/>
          <p:cNvSpPr txBox="1"/>
          <p:nvPr/>
        </p:nvSpPr>
        <p:spPr>
          <a:xfrm>
            <a:off x="342021" y="520161"/>
            <a:ext cx="6311789" cy="23856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rmAutofit/>
          </a:bodyPr>
          <a:lstStyle/>
          <a:p>
            <a:pPr defTabSz="813816">
              <a:lnSpc>
                <a:spcPct val="90000"/>
              </a:lnSpc>
              <a:defRPr sz="4984">
                <a:solidFill>
                  <a:srgbClr val="FFFFFF"/>
                </a:solidFill>
                <a:latin typeface="Volkhov Regular"/>
                <a:ea typeface="Volkhov Regular"/>
                <a:cs typeface="Volkhov Regular"/>
                <a:sym typeface="Volkhov Regular"/>
              </a:defRPr>
            </a:pPr>
            <a:r>
              <a:t>Violences faites </a:t>
            </a:r>
            <a:br/>
            <a:r>
              <a:t>aux femmes</a:t>
            </a:r>
            <a:br/>
            <a:endParaRPr/>
          </a:p>
        </p:txBody>
      </p:sp>
      <p:sp>
        <p:nvSpPr>
          <p:cNvPr id="263" name="Rectangle 31"/>
          <p:cNvSpPr/>
          <p:nvPr/>
        </p:nvSpPr>
        <p:spPr>
          <a:xfrm>
            <a:off x="406048" y="2245542"/>
            <a:ext cx="4776075" cy="5454"/>
          </a:xfrm>
          <a:prstGeom prst="rect">
            <a:avLst/>
          </a:prstGeom>
          <a:solidFill>
            <a:srgbClr val="FFCD00"/>
          </a:solidFill>
          <a:ln w="57150">
            <a:solidFill>
              <a:srgbClr val="FFCD00"/>
            </a:solidFill>
            <a:miter/>
          </a:ln>
        </p:spPr>
        <p:txBody>
          <a:bodyPr lIns="45719" rIns="45719" anchor="ctr"/>
          <a:lstStyle/>
          <a:p>
            <a:pPr algn="ctr">
              <a:defRPr>
                <a:solidFill>
                  <a:srgbClr val="FFFFFF"/>
                </a:solidFill>
                <a:latin typeface="Roboto Light"/>
                <a:ea typeface="Roboto Light"/>
                <a:cs typeface="Roboto Light"/>
                <a:sym typeface="Roboto Light"/>
              </a:defRPr>
            </a:pPr>
            <a:endParaRPr/>
          </a:p>
        </p:txBody>
      </p:sp>
      <p:pic>
        <p:nvPicPr>
          <p:cNvPr id="264" name="Image 7" descr="Image 7"/>
          <p:cNvPicPr>
            <a:picLocks noChangeAspect="1"/>
          </p:cNvPicPr>
          <p:nvPr/>
        </p:nvPicPr>
        <p:blipFill>
          <a:blip r:embed="rId3"/>
          <a:srcRect l="16309" t="16235" r="16309" b="16026"/>
          <a:stretch>
            <a:fillRect/>
          </a:stretch>
        </p:blipFill>
        <p:spPr>
          <a:xfrm>
            <a:off x="6467110" y="860582"/>
            <a:ext cx="5122431" cy="5136717"/>
          </a:xfrm>
          <a:prstGeom prst="rect">
            <a:avLst/>
          </a:prstGeom>
          <a:ln w="12700">
            <a:miter lim="400000"/>
          </a:ln>
        </p:spPr>
      </p:pic>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 name="Titre 1"/>
          <p:cNvSpPr txBox="1">
            <a:spLocks noGrp="1"/>
          </p:cNvSpPr>
          <p:nvPr>
            <p:ph type="title"/>
          </p:nvPr>
        </p:nvSpPr>
        <p:spPr>
          <a:xfrm>
            <a:off x="729522" y="381407"/>
            <a:ext cx="10029209" cy="1176061"/>
          </a:xfrm>
          <a:prstGeom prst="rect">
            <a:avLst/>
          </a:prstGeom>
        </p:spPr>
        <p:txBody>
          <a:bodyPr/>
          <a:lstStyle>
            <a:lvl1pPr defTabSz="694944">
              <a:defRPr sz="6687"/>
            </a:lvl1pPr>
          </a:lstStyle>
          <a:p>
            <a:r>
              <a:t>Exemples de violences</a:t>
            </a:r>
          </a:p>
        </p:txBody>
      </p:sp>
      <p:sp>
        <p:nvSpPr>
          <p:cNvPr id="269" name="Espace réservé du contenu 2"/>
          <p:cNvSpPr txBox="1">
            <a:spLocks noGrp="1"/>
          </p:cNvSpPr>
          <p:nvPr>
            <p:ph type="body" idx="1"/>
          </p:nvPr>
        </p:nvSpPr>
        <p:spPr>
          <a:xfrm>
            <a:off x="697338" y="2047480"/>
            <a:ext cx="11072850" cy="4294916"/>
          </a:xfrm>
          <a:prstGeom prst="rect">
            <a:avLst/>
          </a:prstGeom>
        </p:spPr>
        <p:txBody>
          <a:bodyPr/>
          <a:lstStyle/>
          <a:p>
            <a:pPr marL="322325" indent="-322325" defTabSz="859536">
              <a:lnSpc>
                <a:spcPct val="120000"/>
              </a:lnSpc>
              <a:spcBef>
                <a:spcPts val="1400"/>
              </a:spcBef>
              <a:buSzPct val="125000"/>
              <a:defRPr sz="2632">
                <a:latin typeface="Roboto Light"/>
                <a:ea typeface="Roboto Light"/>
                <a:cs typeface="Roboto Light"/>
                <a:sym typeface="Roboto Light"/>
              </a:defRPr>
            </a:pPr>
            <a:r>
              <a:t>Fœticide, infanticide et abandons sexospécifiques </a:t>
            </a:r>
            <a:br/>
            <a:r>
              <a:t>(il manquerait 150 millions de femmes en Asie).</a:t>
            </a:r>
          </a:p>
          <a:p>
            <a:pPr marL="322325" indent="-322325" defTabSz="859536">
              <a:lnSpc>
                <a:spcPct val="120000"/>
              </a:lnSpc>
              <a:spcBef>
                <a:spcPts val="1400"/>
              </a:spcBef>
              <a:buSzPct val="125000"/>
              <a:defRPr sz="2632">
                <a:latin typeface="Roboto Light"/>
                <a:ea typeface="Roboto Light"/>
                <a:cs typeface="Roboto Light"/>
                <a:sym typeface="Roboto Light"/>
              </a:defRPr>
            </a:pPr>
            <a:r>
              <a:t>Excision et autres mutilations sexuelles </a:t>
            </a:r>
            <a:br/>
            <a:r>
              <a:t>(touchent plus de 200 millions de femmes).</a:t>
            </a:r>
          </a:p>
          <a:p>
            <a:pPr marL="322325" indent="-322325" defTabSz="859536">
              <a:lnSpc>
                <a:spcPct val="120000"/>
              </a:lnSpc>
              <a:spcBef>
                <a:spcPts val="1400"/>
              </a:spcBef>
              <a:buSzPct val="125000"/>
              <a:defRPr sz="2632">
                <a:latin typeface="Roboto Light"/>
                <a:ea typeface="Roboto Light"/>
                <a:cs typeface="Roboto Light"/>
                <a:sym typeface="Roboto Light"/>
              </a:defRPr>
            </a:pPr>
            <a:r>
              <a:t>Viol comme arme de guerre </a:t>
            </a:r>
            <a:br/>
            <a:r>
              <a:t>(des centaines de milliers de femmes et de fillettes en sont victimes).</a:t>
            </a:r>
          </a:p>
          <a:p>
            <a:pPr marL="322325" indent="-322325" defTabSz="859536">
              <a:lnSpc>
                <a:spcPct val="120000"/>
              </a:lnSpc>
              <a:spcBef>
                <a:spcPts val="1400"/>
              </a:spcBef>
              <a:buSzPct val="125000"/>
              <a:defRPr sz="2632">
                <a:latin typeface="Roboto Light"/>
                <a:ea typeface="Roboto Light"/>
                <a:cs typeface="Roboto Light"/>
                <a:sym typeface="Roboto Light"/>
              </a:defRPr>
            </a:pPr>
            <a:r>
              <a:t>Mariage précoce et forcé </a:t>
            </a:r>
            <a:br/>
            <a:r>
              <a:t>(700 millions de jeunes femmes sont mariées de force chaque année).</a:t>
            </a:r>
          </a:p>
        </p:txBody>
      </p:sp>
      <p:sp>
        <p:nvSpPr>
          <p:cNvPr id="270" name="Rectangle 31"/>
          <p:cNvSpPr/>
          <p:nvPr/>
        </p:nvSpPr>
        <p:spPr>
          <a:xfrm>
            <a:off x="804927" y="1629287"/>
            <a:ext cx="9152382" cy="3303"/>
          </a:xfrm>
          <a:prstGeom prst="rect">
            <a:avLst/>
          </a:prstGeom>
          <a:solidFill>
            <a:srgbClr val="FFCD00"/>
          </a:solidFill>
          <a:ln w="57150">
            <a:solidFill>
              <a:srgbClr val="FFCD00"/>
            </a:solidFill>
            <a:miter/>
          </a:ln>
        </p:spPr>
        <p:txBody>
          <a:bodyPr lIns="45719" rIns="45719" anchor="ctr"/>
          <a:lstStyle/>
          <a:p>
            <a:pPr algn="ctr">
              <a:defRPr>
                <a:solidFill>
                  <a:srgbClr val="FFFFFF"/>
                </a:solidFill>
                <a:latin typeface="Roboto Light"/>
                <a:ea typeface="Roboto Light"/>
                <a:cs typeface="Roboto Light"/>
                <a:sym typeface="Roboto Light"/>
              </a:defRPr>
            </a:pPr>
            <a:endParaRPr/>
          </a:p>
        </p:txBody>
      </p:sp>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 name="Titre 1"/>
          <p:cNvSpPr txBox="1">
            <a:spLocks noGrp="1"/>
          </p:cNvSpPr>
          <p:nvPr>
            <p:ph type="title"/>
          </p:nvPr>
        </p:nvSpPr>
        <p:spPr>
          <a:xfrm>
            <a:off x="522878" y="381407"/>
            <a:ext cx="9436363" cy="1023320"/>
          </a:xfrm>
          <a:prstGeom prst="rect">
            <a:avLst/>
          </a:prstGeom>
        </p:spPr>
        <p:txBody>
          <a:bodyPr/>
          <a:lstStyle>
            <a:lvl1pPr defTabSz="594359">
              <a:defRPr sz="5719"/>
            </a:lvl1pPr>
          </a:lstStyle>
          <a:p>
            <a:r>
              <a:t>Exemples de violences</a:t>
            </a:r>
          </a:p>
        </p:txBody>
      </p:sp>
      <p:sp>
        <p:nvSpPr>
          <p:cNvPr id="273" name="Espace réservé du contenu 2"/>
          <p:cNvSpPr txBox="1">
            <a:spLocks noGrp="1"/>
          </p:cNvSpPr>
          <p:nvPr>
            <p:ph type="body" idx="1"/>
          </p:nvPr>
        </p:nvSpPr>
        <p:spPr>
          <a:xfrm>
            <a:off x="511744" y="1818880"/>
            <a:ext cx="11560132" cy="4547706"/>
          </a:xfrm>
          <a:prstGeom prst="rect">
            <a:avLst/>
          </a:prstGeom>
        </p:spPr>
        <p:txBody>
          <a:bodyPr/>
          <a:lstStyle/>
          <a:p>
            <a:pPr marL="264032" indent="-264032" defTabSz="704087">
              <a:lnSpc>
                <a:spcPct val="120000"/>
              </a:lnSpc>
              <a:spcBef>
                <a:spcPts val="1100"/>
              </a:spcBef>
              <a:buSzPct val="125000"/>
              <a:defRPr sz="2156">
                <a:latin typeface="Roboto Light"/>
                <a:ea typeface="Roboto Light"/>
                <a:cs typeface="Roboto Light"/>
                <a:sym typeface="Roboto Light"/>
              </a:defRPr>
            </a:pPr>
            <a:r>
              <a:t>Traite des femmes pour la prostitution </a:t>
            </a:r>
            <a:br/>
            <a:r>
              <a:t>(au Canada, 90 % des femmes victimes de la traite sont des Canadiennes, </a:t>
            </a:r>
            <a:br/>
            <a:r>
              <a:t>dont 30 à 50 % sont des femmes autochtones).</a:t>
            </a:r>
          </a:p>
          <a:p>
            <a:pPr marL="264032" indent="-264032" defTabSz="704087">
              <a:lnSpc>
                <a:spcPct val="120000"/>
              </a:lnSpc>
              <a:spcBef>
                <a:spcPts val="1100"/>
              </a:spcBef>
              <a:buSzPct val="125000"/>
              <a:defRPr sz="2156">
                <a:latin typeface="Roboto Light"/>
                <a:ea typeface="Roboto Light"/>
                <a:cs typeface="Roboto Light"/>
                <a:sym typeface="Roboto Light"/>
              </a:defRPr>
            </a:pPr>
            <a:r>
              <a:t>Agressions sexuelles </a:t>
            </a:r>
            <a:br/>
            <a:r>
              <a:t>(1/3 des femmes au Canada en sera victime au moins une fois dans sa vie). </a:t>
            </a:r>
            <a:br/>
            <a:r>
              <a:t>Violence conjugale </a:t>
            </a:r>
            <a:br/>
            <a:r>
              <a:t>(70 % des femmes ont été victimes de violences physiques </a:t>
            </a:r>
            <a:br/>
            <a:r>
              <a:t>et/ou sexuelles de la part d’un partenaire intime). </a:t>
            </a:r>
          </a:p>
          <a:p>
            <a:pPr marL="264032" indent="-264032" defTabSz="704087">
              <a:lnSpc>
                <a:spcPct val="120000"/>
              </a:lnSpc>
              <a:spcBef>
                <a:spcPts val="1100"/>
              </a:spcBef>
              <a:buSzPct val="125000"/>
              <a:defRPr sz="2156">
                <a:latin typeface="Roboto Light"/>
                <a:ea typeface="Roboto Light"/>
                <a:cs typeface="Roboto Light"/>
                <a:sym typeface="Roboto Light"/>
              </a:defRPr>
            </a:pPr>
            <a:r>
              <a:t>Meurtre conjugal </a:t>
            </a:r>
            <a:br/>
            <a:r>
              <a:t>(chaque jour dans le monde, 137  femmes sont tuées par un proche. Au Québec, </a:t>
            </a:r>
            <a:br/>
            <a:r>
              <a:t>chaque année c’est une douzaine de femmes qui sont tuées par leur conjoint ou ex-conjoint). </a:t>
            </a:r>
          </a:p>
        </p:txBody>
      </p:sp>
      <p:sp>
        <p:nvSpPr>
          <p:cNvPr id="274" name="Rectangle 31"/>
          <p:cNvSpPr/>
          <p:nvPr/>
        </p:nvSpPr>
        <p:spPr>
          <a:xfrm>
            <a:off x="598283" y="1467094"/>
            <a:ext cx="7782423" cy="9794"/>
          </a:xfrm>
          <a:prstGeom prst="rect">
            <a:avLst/>
          </a:prstGeom>
          <a:solidFill>
            <a:srgbClr val="FFCD00"/>
          </a:solidFill>
          <a:ln w="57150">
            <a:solidFill>
              <a:srgbClr val="FFCD00"/>
            </a:solidFill>
            <a:miter/>
          </a:ln>
        </p:spPr>
        <p:txBody>
          <a:bodyPr lIns="45719" rIns="45719" anchor="ctr"/>
          <a:lstStyle/>
          <a:p>
            <a:pPr algn="ctr">
              <a:defRPr>
                <a:solidFill>
                  <a:srgbClr val="FFFFFF"/>
                </a:solidFill>
                <a:latin typeface="Roboto Light"/>
                <a:ea typeface="Roboto Light"/>
                <a:cs typeface="Roboto Light"/>
                <a:sym typeface="Roboto Light"/>
              </a:defRPr>
            </a:pPr>
            <a:endParaRPr/>
          </a:p>
        </p:txBody>
      </p:sp>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 name="Rectangle 50"/>
          <p:cNvSpPr/>
          <p:nvPr/>
        </p:nvSpPr>
        <p:spPr>
          <a:xfrm>
            <a:off x="0" y="0"/>
            <a:ext cx="12192000" cy="6858000"/>
          </a:xfrm>
          <a:prstGeom prst="rect">
            <a:avLst/>
          </a:prstGeom>
          <a:solidFill>
            <a:srgbClr val="000000"/>
          </a:solidFill>
          <a:ln w="12700">
            <a:miter lim="400000"/>
          </a:ln>
        </p:spPr>
        <p:txBody>
          <a:bodyPr lIns="45719" rIns="45719" anchor="ctr"/>
          <a:lstStyle/>
          <a:p>
            <a:pPr algn="ctr">
              <a:defRPr>
                <a:solidFill>
                  <a:srgbClr val="FFFFFF"/>
                </a:solidFill>
                <a:latin typeface="Roboto Light"/>
                <a:ea typeface="Roboto Light"/>
                <a:cs typeface="Roboto Light"/>
                <a:sym typeface="Roboto Light"/>
              </a:defRPr>
            </a:pPr>
            <a:endParaRPr/>
          </a:p>
        </p:txBody>
      </p:sp>
      <p:pic>
        <p:nvPicPr>
          <p:cNvPr id="279" name="Picture 2" descr="Picture 2"/>
          <p:cNvPicPr>
            <a:picLocks noChangeAspect="1"/>
          </p:cNvPicPr>
          <p:nvPr/>
        </p:nvPicPr>
        <p:blipFill>
          <a:blip r:embed="rId3">
            <a:alphaModFix amt="35000"/>
          </a:blip>
          <a:srcRect t="13321" b="4561"/>
          <a:stretch>
            <a:fillRect/>
          </a:stretch>
        </p:blipFill>
        <p:spPr>
          <a:xfrm>
            <a:off x="19" y="0"/>
            <a:ext cx="12191981" cy="6858001"/>
          </a:xfrm>
          <a:prstGeom prst="rect">
            <a:avLst/>
          </a:prstGeom>
          <a:ln w="12700">
            <a:miter lim="400000"/>
          </a:ln>
        </p:spPr>
      </p:pic>
      <p:sp>
        <p:nvSpPr>
          <p:cNvPr id="280" name="Titre 1"/>
          <p:cNvSpPr txBox="1">
            <a:spLocks noGrp="1"/>
          </p:cNvSpPr>
          <p:nvPr>
            <p:ph type="title"/>
          </p:nvPr>
        </p:nvSpPr>
        <p:spPr>
          <a:xfrm>
            <a:off x="381447" y="799161"/>
            <a:ext cx="5018917" cy="4726278"/>
          </a:xfrm>
          <a:prstGeom prst="rect">
            <a:avLst/>
          </a:prstGeom>
        </p:spPr>
        <p:txBody>
          <a:bodyPr anchor="ctr"/>
          <a:lstStyle>
            <a:lvl1pPr>
              <a:defRPr sz="4400"/>
            </a:lvl1pPr>
          </a:lstStyle>
          <a:p>
            <a:r>
              <a:t>Intersectionnalité </a:t>
            </a:r>
          </a:p>
        </p:txBody>
      </p:sp>
      <p:sp>
        <p:nvSpPr>
          <p:cNvPr id="281" name="Sous-titre 2"/>
          <p:cNvSpPr txBox="1">
            <a:spLocks noGrp="1"/>
          </p:cNvSpPr>
          <p:nvPr>
            <p:ph type="body" idx="1"/>
          </p:nvPr>
        </p:nvSpPr>
        <p:spPr>
          <a:xfrm>
            <a:off x="5966842" y="356497"/>
            <a:ext cx="5893511" cy="6145006"/>
          </a:xfrm>
          <a:prstGeom prst="rect">
            <a:avLst/>
          </a:prstGeom>
        </p:spPr>
        <p:txBody>
          <a:bodyPr anchor="ctr"/>
          <a:lstStyle/>
          <a:p>
            <a:pPr marL="418011" indent="-418011" algn="l" defTabSz="731520">
              <a:lnSpc>
                <a:spcPct val="120000"/>
              </a:lnSpc>
              <a:spcBef>
                <a:spcPts val="1200"/>
              </a:spcBef>
              <a:buClr>
                <a:srgbClr val="FFCD00"/>
              </a:buClr>
              <a:buSzPct val="100000"/>
              <a:buFont typeface="Arial"/>
              <a:buChar char="•"/>
              <a:defRPr sz="2560"/>
            </a:pPr>
            <a:r>
              <a:t>Approche qui consiste à intégrer dans notre compréhension du monde les différentes oppressions qui interagissent entre elles.</a:t>
            </a:r>
            <a:br/>
            <a:r>
              <a:t>On qualifie ces discriminations de systémiques, puisqu’elles sont inscrites dans l’organisation sociale. </a:t>
            </a:r>
          </a:p>
          <a:p>
            <a:pPr marL="418011" indent="-418011" algn="l" defTabSz="731520">
              <a:lnSpc>
                <a:spcPct val="120000"/>
              </a:lnSpc>
              <a:spcBef>
                <a:spcPts val="1200"/>
              </a:spcBef>
              <a:buClr>
                <a:srgbClr val="FFCD00"/>
              </a:buClr>
              <a:buSzPct val="100000"/>
              <a:buFont typeface="Arial"/>
              <a:buChar char="•"/>
              <a:defRPr sz="2560"/>
            </a:pPr>
            <a:r>
              <a:t>Par exemple, une femme autochtone au Canada subira de la violence en tant que femme et aussi en tant qu’autochtone, </a:t>
            </a:r>
            <a:br/>
            <a:r>
              <a:t>puisque les autochtones </a:t>
            </a:r>
            <a:br/>
            <a:r>
              <a:t>sont victimes de racisme.</a:t>
            </a:r>
          </a:p>
        </p:txBody>
      </p:sp>
      <p:sp>
        <p:nvSpPr>
          <p:cNvPr id="282" name="Straight Connector 17"/>
          <p:cNvSpPr/>
          <p:nvPr/>
        </p:nvSpPr>
        <p:spPr>
          <a:xfrm flipH="1">
            <a:off x="5725123" y="517407"/>
            <a:ext cx="0" cy="5951438"/>
          </a:xfrm>
          <a:prstGeom prst="line">
            <a:avLst/>
          </a:prstGeom>
          <a:solidFill>
            <a:srgbClr val="FFCD00"/>
          </a:solidFill>
          <a:ln w="57150">
            <a:solidFill>
              <a:srgbClr val="FFCD00"/>
            </a:solidFill>
            <a:miter/>
          </a:ln>
        </p:spPr>
        <p:txBody>
          <a:bodyPr lIns="45719" rIns="45719" anchor="ctr"/>
          <a:lstStyle/>
          <a:p>
            <a:pPr algn="ctr">
              <a:defRPr>
                <a:solidFill>
                  <a:srgbClr val="FFFFFF"/>
                </a:solidFill>
                <a:latin typeface="Roboto Light"/>
                <a:ea typeface="Roboto Light"/>
                <a:cs typeface="Roboto Light"/>
                <a:sym typeface="Roboto Light"/>
              </a:defRPr>
            </a:pPr>
            <a:endParaRPr/>
          </a:p>
        </p:txBody>
      </p:sp>
    </p:spTree>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 name="Titre 1"/>
          <p:cNvSpPr txBox="1">
            <a:spLocks noGrp="1"/>
          </p:cNvSpPr>
          <p:nvPr>
            <p:ph type="title"/>
          </p:nvPr>
        </p:nvSpPr>
        <p:spPr>
          <a:xfrm>
            <a:off x="603239" y="501590"/>
            <a:ext cx="9436363" cy="1023321"/>
          </a:xfrm>
          <a:prstGeom prst="rect">
            <a:avLst/>
          </a:prstGeom>
        </p:spPr>
        <p:txBody>
          <a:bodyPr/>
          <a:lstStyle>
            <a:lvl1pPr defTabSz="594359">
              <a:defRPr sz="5719"/>
            </a:lvl1pPr>
          </a:lstStyle>
          <a:p>
            <a:r>
              <a:t>Différentes violences</a:t>
            </a:r>
          </a:p>
        </p:txBody>
      </p:sp>
      <p:sp>
        <p:nvSpPr>
          <p:cNvPr id="287" name="Espace réservé du contenu 2"/>
          <p:cNvSpPr txBox="1">
            <a:spLocks noGrp="1"/>
          </p:cNvSpPr>
          <p:nvPr>
            <p:ph type="body" idx="1"/>
          </p:nvPr>
        </p:nvSpPr>
        <p:spPr>
          <a:xfrm>
            <a:off x="603586" y="1973505"/>
            <a:ext cx="10822670" cy="4700849"/>
          </a:xfrm>
          <a:prstGeom prst="rect">
            <a:avLst/>
          </a:prstGeom>
        </p:spPr>
        <p:txBody>
          <a:bodyPr/>
          <a:lstStyle/>
          <a:p>
            <a:pPr marL="267461" indent="-267461" defTabSz="713231">
              <a:lnSpc>
                <a:spcPct val="120000"/>
              </a:lnSpc>
              <a:spcBef>
                <a:spcPts val="1100"/>
              </a:spcBef>
              <a:buSzPct val="125000"/>
              <a:defRPr sz="2184">
                <a:latin typeface="Roboto Light"/>
                <a:ea typeface="Roboto Light"/>
                <a:cs typeface="Roboto Light"/>
                <a:sym typeface="Roboto Light"/>
              </a:defRPr>
            </a:pPr>
            <a:r>
              <a:t>Certaines personnes subissent des violences spécifiques selon les normes de genre, soit les personnes de la communauté LGBTQ2S+.</a:t>
            </a:r>
          </a:p>
          <a:p>
            <a:pPr marL="267461" indent="-267461" defTabSz="713231">
              <a:lnSpc>
                <a:spcPct val="120000"/>
              </a:lnSpc>
              <a:spcBef>
                <a:spcPts val="1100"/>
              </a:spcBef>
              <a:buSzPct val="125000"/>
              <a:defRPr sz="2184">
                <a:latin typeface="Roboto Light"/>
                <a:ea typeface="Roboto Light"/>
                <a:cs typeface="Roboto Light"/>
                <a:sym typeface="Roboto Light"/>
              </a:defRPr>
            </a:pPr>
            <a:r>
              <a:t>Est à risque de violence toute personne qui s’éloigne des normes selon lesquelles une personne devrait exprimer le genre qui correspond au sexe qu’on lui a désigné et qu’elle devrait être sexuellement attirée par une personne désignée de sexe « opposé ».</a:t>
            </a:r>
          </a:p>
          <a:p>
            <a:pPr marL="267461" indent="-267461" defTabSz="713231">
              <a:lnSpc>
                <a:spcPct val="120000"/>
              </a:lnSpc>
              <a:spcBef>
                <a:spcPts val="1100"/>
              </a:spcBef>
              <a:buSzPct val="125000"/>
              <a:defRPr sz="2184">
                <a:latin typeface="Roboto Light"/>
                <a:ea typeface="Roboto Light"/>
                <a:cs typeface="Roboto Light"/>
                <a:sym typeface="Roboto Light"/>
              </a:defRPr>
            </a:pPr>
            <a:r>
              <a:t>De nombreuses féministes élargissent leur perspective sur la violence faite </a:t>
            </a:r>
            <a:br/>
            <a:r>
              <a:t>aux femmes pour y inclure toutes sortes d’injustices qui affectent négativement </a:t>
            </a:r>
            <a:br/>
            <a:r>
              <a:t>les femmes. </a:t>
            </a:r>
          </a:p>
          <a:p>
            <a:pPr marL="842009" indent="-247650" defTabSz="713231">
              <a:lnSpc>
                <a:spcPct val="120000"/>
              </a:lnSpc>
              <a:spcBef>
                <a:spcPts val="1100"/>
              </a:spcBef>
              <a:buSzPct val="175000"/>
              <a:buFontTx/>
              <a:defRPr sz="1871">
                <a:latin typeface="Roboto Light"/>
                <a:ea typeface="Roboto Light"/>
                <a:cs typeface="Roboto Light"/>
                <a:sym typeface="Roboto Light"/>
              </a:defRPr>
            </a:pPr>
            <a:r>
              <a:t>Par exemple, les inégalités économiques, le fait que les femmes soient surreprésentées parmi les plus pauvres, peuvent être considérées comme une forme de violence.</a:t>
            </a:r>
          </a:p>
        </p:txBody>
      </p:sp>
      <p:sp>
        <p:nvSpPr>
          <p:cNvPr id="288" name="Rectangle 31"/>
          <p:cNvSpPr/>
          <p:nvPr/>
        </p:nvSpPr>
        <p:spPr>
          <a:xfrm>
            <a:off x="678644" y="1587278"/>
            <a:ext cx="7782423" cy="9793"/>
          </a:xfrm>
          <a:prstGeom prst="rect">
            <a:avLst/>
          </a:prstGeom>
          <a:solidFill>
            <a:srgbClr val="FFCD00"/>
          </a:solidFill>
          <a:ln w="57150">
            <a:solidFill>
              <a:srgbClr val="FFCD00"/>
            </a:solidFill>
            <a:miter/>
          </a:ln>
        </p:spPr>
        <p:txBody>
          <a:bodyPr lIns="45719" rIns="45719" anchor="ctr"/>
          <a:lstStyle/>
          <a:p>
            <a:pPr algn="ctr">
              <a:defRPr>
                <a:solidFill>
                  <a:srgbClr val="FFFFFF"/>
                </a:solidFill>
                <a:latin typeface="Roboto Light"/>
                <a:ea typeface="Roboto Light"/>
                <a:cs typeface="Roboto Light"/>
                <a:sym typeface="Roboto Light"/>
              </a:defRPr>
            </a:pPr>
            <a:endParaRPr/>
          </a:p>
        </p:txBody>
      </p:sp>
    </p:spTree>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 name="Rectangle 22"/>
          <p:cNvSpPr/>
          <p:nvPr/>
        </p:nvSpPr>
        <p:spPr>
          <a:xfrm>
            <a:off x="0" y="0"/>
            <a:ext cx="12192000" cy="6858000"/>
          </a:xfrm>
          <a:prstGeom prst="rect">
            <a:avLst/>
          </a:prstGeom>
          <a:solidFill>
            <a:srgbClr val="000000"/>
          </a:solidFill>
          <a:ln w="12700">
            <a:miter lim="400000"/>
          </a:ln>
        </p:spPr>
        <p:txBody>
          <a:bodyPr lIns="45719" rIns="45719" anchor="ctr"/>
          <a:lstStyle/>
          <a:p>
            <a:pPr algn="ctr">
              <a:defRPr>
                <a:solidFill>
                  <a:srgbClr val="FFFFFF"/>
                </a:solidFill>
                <a:latin typeface="Roboto Light"/>
                <a:ea typeface="Roboto Light"/>
                <a:cs typeface="Roboto Light"/>
                <a:sym typeface="Roboto Light"/>
              </a:defRPr>
            </a:pPr>
            <a:endParaRPr/>
          </a:p>
        </p:txBody>
      </p:sp>
      <p:pic>
        <p:nvPicPr>
          <p:cNvPr id="291" name="Image 4" descr="Image 4"/>
          <p:cNvPicPr>
            <a:picLocks noChangeAspect="1"/>
          </p:cNvPicPr>
          <p:nvPr/>
        </p:nvPicPr>
        <p:blipFill>
          <a:blip r:embed="rId3">
            <a:alphaModFix amt="35000"/>
          </a:blip>
          <a:srcRect l="12953" t="29367" r="15830" b="41288"/>
          <a:stretch>
            <a:fillRect/>
          </a:stretch>
        </p:blipFill>
        <p:spPr>
          <a:xfrm>
            <a:off x="19" y="0"/>
            <a:ext cx="12191981" cy="6858000"/>
          </a:xfrm>
          <a:prstGeom prst="rect">
            <a:avLst/>
          </a:prstGeom>
          <a:ln w="12700">
            <a:miter lim="400000"/>
          </a:ln>
        </p:spPr>
      </p:pic>
      <p:sp>
        <p:nvSpPr>
          <p:cNvPr id="292" name="Titre 1"/>
          <p:cNvSpPr txBox="1">
            <a:spLocks noGrp="1"/>
          </p:cNvSpPr>
          <p:nvPr>
            <p:ph type="title"/>
          </p:nvPr>
        </p:nvSpPr>
        <p:spPr>
          <a:xfrm>
            <a:off x="267147" y="1180161"/>
            <a:ext cx="5018917" cy="4726278"/>
          </a:xfrm>
          <a:prstGeom prst="rect">
            <a:avLst/>
          </a:prstGeom>
        </p:spPr>
        <p:txBody>
          <a:bodyPr/>
          <a:lstStyle/>
          <a:p>
            <a:pPr algn="r">
              <a:lnSpc>
                <a:spcPct val="110000"/>
              </a:lnSpc>
              <a:defRPr sz="5500"/>
            </a:pPr>
            <a:r>
              <a:t>Objectivation</a:t>
            </a:r>
            <a:br/>
            <a:r>
              <a:t> des femmes</a:t>
            </a:r>
          </a:p>
        </p:txBody>
      </p:sp>
      <p:sp>
        <p:nvSpPr>
          <p:cNvPr id="293" name="Espace réservé du contenu 2"/>
          <p:cNvSpPr txBox="1">
            <a:spLocks noGrp="1"/>
          </p:cNvSpPr>
          <p:nvPr>
            <p:ph type="body" idx="1"/>
          </p:nvPr>
        </p:nvSpPr>
        <p:spPr>
          <a:xfrm>
            <a:off x="5966842" y="356497"/>
            <a:ext cx="5893511" cy="6145006"/>
          </a:xfrm>
          <a:prstGeom prst="rect">
            <a:avLst/>
          </a:prstGeom>
        </p:spPr>
        <p:txBody>
          <a:bodyPr anchor="ctr"/>
          <a:lstStyle/>
          <a:p>
            <a:pPr marL="459812" indent="-459812" defTabSz="804672">
              <a:lnSpc>
                <a:spcPct val="120000"/>
              </a:lnSpc>
              <a:spcBef>
                <a:spcPts val="1300"/>
              </a:spcBef>
              <a:defRPr sz="2816">
                <a:latin typeface="Roboto Light"/>
                <a:ea typeface="Roboto Light"/>
                <a:cs typeface="Roboto Light"/>
                <a:sym typeface="Roboto Light"/>
              </a:defRPr>
            </a:pPr>
            <a:r>
              <a:t>L’objectivation des femmes, soit </a:t>
            </a:r>
            <a:br/>
            <a:r>
              <a:t>le fait de les considérer comme des objets au service des hommes, serait l’une des causes des violences faites aux femmes. </a:t>
            </a:r>
          </a:p>
          <a:p>
            <a:pPr marL="459812" indent="-459812" defTabSz="804672">
              <a:lnSpc>
                <a:spcPct val="120000"/>
              </a:lnSpc>
              <a:spcBef>
                <a:spcPts val="1300"/>
              </a:spcBef>
              <a:defRPr sz="2816">
                <a:latin typeface="Roboto Light"/>
                <a:ea typeface="Roboto Light"/>
                <a:cs typeface="Roboto Light"/>
                <a:sym typeface="Roboto Light"/>
              </a:defRPr>
            </a:pPr>
            <a:r>
              <a:t>Un discours qui a traversé les siècles a réduit les femmes à être ce que les hommes souhaitent qu’elles soient, à être au service des désirs, entre autres sexuels, des hommes. </a:t>
            </a:r>
          </a:p>
        </p:txBody>
      </p:sp>
      <p:sp>
        <p:nvSpPr>
          <p:cNvPr id="294" name="Straight Connector 17"/>
          <p:cNvSpPr/>
          <p:nvPr/>
        </p:nvSpPr>
        <p:spPr>
          <a:xfrm flipH="1">
            <a:off x="5725123" y="673381"/>
            <a:ext cx="1" cy="5511238"/>
          </a:xfrm>
          <a:prstGeom prst="line">
            <a:avLst/>
          </a:prstGeom>
          <a:solidFill>
            <a:srgbClr val="FFCD00"/>
          </a:solidFill>
          <a:ln w="57150">
            <a:solidFill>
              <a:srgbClr val="FFCD00"/>
            </a:solidFill>
            <a:miter/>
          </a:ln>
        </p:spPr>
        <p:txBody>
          <a:bodyPr lIns="45719" rIns="45719" anchor="ctr"/>
          <a:lstStyle/>
          <a:p>
            <a:pPr algn="ctr">
              <a:defRPr>
                <a:solidFill>
                  <a:srgbClr val="FFFFFF"/>
                </a:solidFill>
                <a:latin typeface="Roboto Light"/>
                <a:ea typeface="Roboto Light"/>
                <a:cs typeface="Roboto Light"/>
                <a:sym typeface="Roboto Light"/>
              </a:defRPr>
            </a:pPr>
            <a:endParaRP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 name="Titre 1"/>
          <p:cNvSpPr txBox="1">
            <a:spLocks noGrp="1"/>
          </p:cNvSpPr>
          <p:nvPr>
            <p:ph type="title"/>
          </p:nvPr>
        </p:nvSpPr>
        <p:spPr>
          <a:xfrm>
            <a:off x="1244600" y="-173038"/>
            <a:ext cx="9520116" cy="3204136"/>
          </a:xfrm>
          <a:prstGeom prst="rect">
            <a:avLst/>
          </a:prstGeom>
        </p:spPr>
        <p:txBody>
          <a:bodyPr/>
          <a:lstStyle>
            <a:lvl1pPr>
              <a:defRPr sz="5600"/>
            </a:lvl1pPr>
          </a:lstStyle>
          <a:p>
            <a:r>
              <a:t>Aux origines : Le patriarcat</a:t>
            </a:r>
          </a:p>
        </p:txBody>
      </p:sp>
      <p:sp>
        <p:nvSpPr>
          <p:cNvPr id="133" name="Espace réservé du texte 2"/>
          <p:cNvSpPr txBox="1">
            <a:spLocks noGrp="1"/>
          </p:cNvSpPr>
          <p:nvPr>
            <p:ph type="body" sz="quarter" idx="1"/>
          </p:nvPr>
        </p:nvSpPr>
        <p:spPr>
          <a:xfrm>
            <a:off x="1908334" y="3526721"/>
            <a:ext cx="8074709" cy="1440959"/>
          </a:xfrm>
          <a:prstGeom prst="rect">
            <a:avLst/>
          </a:prstGeom>
        </p:spPr>
        <p:txBody>
          <a:bodyPr/>
          <a:lstStyle>
            <a:lvl1pPr algn="ctr">
              <a:lnSpc>
                <a:spcPct val="110000"/>
              </a:lnSpc>
              <a:defRPr sz="3000"/>
            </a:lvl1pPr>
          </a:lstStyle>
          <a:p>
            <a:r>
              <a:t>DANS LES DISCOURS ET DANS LA RÉALITÉ</a:t>
            </a:r>
          </a:p>
        </p:txBody>
      </p:sp>
      <p:sp>
        <p:nvSpPr>
          <p:cNvPr id="134" name="Rectangle 31"/>
          <p:cNvSpPr/>
          <p:nvPr/>
        </p:nvSpPr>
        <p:spPr>
          <a:xfrm>
            <a:off x="1320800" y="3251520"/>
            <a:ext cx="9249778" cy="16701"/>
          </a:xfrm>
          <a:prstGeom prst="rect">
            <a:avLst/>
          </a:prstGeom>
          <a:solidFill>
            <a:srgbClr val="FFCD00"/>
          </a:solidFill>
          <a:ln w="57150">
            <a:solidFill>
              <a:srgbClr val="FFCD00"/>
            </a:solidFill>
            <a:miter/>
          </a:ln>
        </p:spPr>
        <p:txBody>
          <a:bodyPr lIns="45719" rIns="45719" anchor="ctr"/>
          <a:lstStyle/>
          <a:p>
            <a:pPr algn="ctr">
              <a:defRPr>
                <a:solidFill>
                  <a:srgbClr val="FFFFFF"/>
                </a:solidFill>
                <a:latin typeface="Roboto Light"/>
                <a:ea typeface="Roboto Light"/>
                <a:cs typeface="Roboto Light"/>
                <a:sym typeface="Roboto Light"/>
              </a:defRPr>
            </a:pPr>
            <a:endParaRPr/>
          </a:p>
        </p:txBody>
      </p:sp>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8" name="Titre 1"/>
          <p:cNvSpPr txBox="1">
            <a:spLocks noGrp="1"/>
          </p:cNvSpPr>
          <p:nvPr>
            <p:ph type="title"/>
          </p:nvPr>
        </p:nvSpPr>
        <p:spPr>
          <a:xfrm>
            <a:off x="1110522" y="597307"/>
            <a:ext cx="9529177" cy="1176061"/>
          </a:xfrm>
          <a:prstGeom prst="rect">
            <a:avLst/>
          </a:prstGeom>
        </p:spPr>
        <p:txBody>
          <a:bodyPr/>
          <a:lstStyle>
            <a:lvl1pPr defTabSz="621791">
              <a:defRPr sz="5916"/>
            </a:lvl1pPr>
          </a:lstStyle>
          <a:p>
            <a:r>
              <a:t>Objectivation des femmes</a:t>
            </a:r>
          </a:p>
        </p:txBody>
      </p:sp>
      <p:sp>
        <p:nvSpPr>
          <p:cNvPr id="299" name="Espace réservé du contenu 2"/>
          <p:cNvSpPr txBox="1">
            <a:spLocks noGrp="1"/>
          </p:cNvSpPr>
          <p:nvPr>
            <p:ph type="body" idx="1"/>
          </p:nvPr>
        </p:nvSpPr>
        <p:spPr>
          <a:xfrm>
            <a:off x="1078338" y="2352280"/>
            <a:ext cx="10093577" cy="4294916"/>
          </a:xfrm>
          <a:prstGeom prst="rect">
            <a:avLst/>
          </a:prstGeom>
        </p:spPr>
        <p:txBody>
          <a:bodyPr/>
          <a:lstStyle/>
          <a:p>
            <a:pPr marL="342899" indent="-342899">
              <a:lnSpc>
                <a:spcPct val="120000"/>
              </a:lnSpc>
              <a:spcBef>
                <a:spcPts val="1500"/>
              </a:spcBef>
              <a:buSzPct val="125000"/>
              <a:defRPr sz="2800">
                <a:latin typeface="Roboto Light"/>
                <a:ea typeface="Roboto Light"/>
                <a:cs typeface="Roboto Light"/>
                <a:sym typeface="Roboto Light"/>
              </a:defRPr>
            </a:pPr>
            <a:r>
              <a:t>Elles ont été réduites à leur corps, notamment à leur capacité reproductive, et à ce qu’elles projettent comme image, étant pensées de l’extérieur à partir du point de vue des hommes.  </a:t>
            </a:r>
          </a:p>
          <a:p>
            <a:pPr marL="342899" indent="-342899">
              <a:lnSpc>
                <a:spcPct val="120000"/>
              </a:lnSpc>
              <a:spcBef>
                <a:spcPts val="1500"/>
              </a:spcBef>
              <a:buSzPct val="125000"/>
              <a:defRPr sz="2800">
                <a:latin typeface="Roboto Light"/>
                <a:ea typeface="Roboto Light"/>
                <a:cs typeface="Roboto Light"/>
                <a:sym typeface="Roboto Light"/>
              </a:defRPr>
            </a:pPr>
            <a:r>
              <a:t>Si les femmes sont susceptibles de vivre de la violence </a:t>
            </a:r>
            <a:br/>
            <a:r>
              <a:t>en tant que femmes, c’est parce qu’elles sont moins estimées que les hommes et que ceux-ci croient avoir le droit de prendre pouvoir sur elles. </a:t>
            </a:r>
          </a:p>
        </p:txBody>
      </p:sp>
      <p:sp>
        <p:nvSpPr>
          <p:cNvPr id="300" name="Rectangle 31"/>
          <p:cNvSpPr/>
          <p:nvPr/>
        </p:nvSpPr>
        <p:spPr>
          <a:xfrm>
            <a:off x="1185927" y="1827253"/>
            <a:ext cx="9378366" cy="13154"/>
          </a:xfrm>
          <a:prstGeom prst="rect">
            <a:avLst/>
          </a:prstGeom>
          <a:solidFill>
            <a:srgbClr val="FFCD00"/>
          </a:solidFill>
          <a:ln w="57150">
            <a:solidFill>
              <a:srgbClr val="FFCD00"/>
            </a:solidFill>
            <a:miter/>
          </a:ln>
        </p:spPr>
        <p:txBody>
          <a:bodyPr lIns="45719" rIns="45719" anchor="ctr"/>
          <a:lstStyle/>
          <a:p>
            <a:pPr algn="ctr">
              <a:defRPr>
                <a:solidFill>
                  <a:srgbClr val="FFFFFF"/>
                </a:solidFill>
                <a:latin typeface="Roboto Light"/>
                <a:ea typeface="Roboto Light"/>
                <a:cs typeface="Roboto Light"/>
                <a:sym typeface="Roboto Light"/>
              </a:defRPr>
            </a:pPr>
            <a:endParaRPr/>
          </a:p>
        </p:txBody>
      </p:sp>
    </p:spTree>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2" name="Femme poing.psd" descr="Femme poing.psd"/>
          <p:cNvPicPr>
            <a:picLocks noChangeAspect="1"/>
          </p:cNvPicPr>
          <p:nvPr/>
        </p:nvPicPr>
        <p:blipFill>
          <a:blip r:embed="rId3">
            <a:alphaModFix amt="35000"/>
          </a:blip>
          <a:stretch>
            <a:fillRect/>
          </a:stretch>
        </p:blipFill>
        <p:spPr>
          <a:xfrm>
            <a:off x="6350" y="0"/>
            <a:ext cx="12179300" cy="6858000"/>
          </a:xfrm>
          <a:prstGeom prst="rect">
            <a:avLst/>
          </a:prstGeom>
          <a:ln w="12700">
            <a:miter lim="400000"/>
          </a:ln>
        </p:spPr>
      </p:pic>
      <p:sp>
        <p:nvSpPr>
          <p:cNvPr id="303" name="Titre 1"/>
          <p:cNvSpPr txBox="1">
            <a:spLocks noGrp="1"/>
          </p:cNvSpPr>
          <p:nvPr>
            <p:ph type="title"/>
          </p:nvPr>
        </p:nvSpPr>
        <p:spPr>
          <a:xfrm>
            <a:off x="336736" y="818298"/>
            <a:ext cx="3882713" cy="4726278"/>
          </a:xfrm>
          <a:prstGeom prst="rect">
            <a:avLst/>
          </a:prstGeom>
        </p:spPr>
        <p:txBody>
          <a:bodyPr/>
          <a:lstStyle>
            <a:lvl1pPr algn="r">
              <a:defRPr sz="5400"/>
            </a:lvl1pPr>
          </a:lstStyle>
          <a:p>
            <a:r>
              <a:t>Conclusion</a:t>
            </a:r>
          </a:p>
        </p:txBody>
      </p:sp>
      <p:sp>
        <p:nvSpPr>
          <p:cNvPr id="304" name="Espace réservé du contenu 2"/>
          <p:cNvSpPr txBox="1">
            <a:spLocks noGrp="1"/>
          </p:cNvSpPr>
          <p:nvPr>
            <p:ph type="body" idx="1"/>
          </p:nvPr>
        </p:nvSpPr>
        <p:spPr>
          <a:xfrm>
            <a:off x="4942351" y="356497"/>
            <a:ext cx="6971608" cy="6145006"/>
          </a:xfrm>
          <a:prstGeom prst="rect">
            <a:avLst/>
          </a:prstGeom>
        </p:spPr>
        <p:txBody>
          <a:bodyPr anchor="ctr"/>
          <a:lstStyle/>
          <a:p>
            <a:pPr marL="412786" indent="-412786" defTabSz="722376">
              <a:lnSpc>
                <a:spcPct val="120000"/>
              </a:lnSpc>
              <a:spcBef>
                <a:spcPts val="1100"/>
              </a:spcBef>
              <a:defRPr sz="2528">
                <a:latin typeface="Roboto Light"/>
                <a:ea typeface="Roboto Light"/>
                <a:cs typeface="Roboto Light"/>
                <a:sym typeface="Roboto Light"/>
              </a:defRPr>
            </a:pPr>
            <a:r>
              <a:t>Il apparaît maintenant plus clairement que</a:t>
            </a:r>
            <a:br/>
            <a:r>
              <a:t>la division des humains en deux catégories, des hommes et des femmes, a des impacts majeurs sur notre conception de l’être humain et sur la vie réelle de chaque personne.</a:t>
            </a:r>
          </a:p>
          <a:p>
            <a:pPr marL="412786" indent="-412786" defTabSz="722376">
              <a:lnSpc>
                <a:spcPct val="120000"/>
              </a:lnSpc>
              <a:spcBef>
                <a:spcPts val="1100"/>
              </a:spcBef>
              <a:defRPr sz="2528">
                <a:latin typeface="Roboto Light"/>
                <a:ea typeface="Roboto Light"/>
                <a:cs typeface="Roboto Light"/>
                <a:sym typeface="Roboto Light"/>
              </a:defRPr>
            </a:pPr>
            <a:r>
              <a:t>Des conceptions sexistes justifient </a:t>
            </a:r>
            <a:br/>
            <a:r>
              <a:t>des inégalités qui elles-mêmes alimentent </a:t>
            </a:r>
            <a:br/>
            <a:r>
              <a:t>des idées sexistes, et la roue tourne.</a:t>
            </a:r>
          </a:p>
          <a:p>
            <a:pPr marL="412786" indent="-412786" defTabSz="722376">
              <a:lnSpc>
                <a:spcPct val="120000"/>
              </a:lnSpc>
              <a:spcBef>
                <a:spcPts val="1100"/>
              </a:spcBef>
              <a:defRPr sz="2528">
                <a:latin typeface="Roboto Light"/>
                <a:ea typeface="Roboto Light"/>
                <a:cs typeface="Roboto Light"/>
                <a:sym typeface="Roboto Light"/>
              </a:defRPr>
            </a:pPr>
            <a:r>
              <a:t>Les idées féministes font de plus en plus </a:t>
            </a:r>
            <a:br/>
            <a:r>
              <a:t>leur chemin, jusque dans votre cours </a:t>
            </a:r>
            <a:br/>
            <a:r>
              <a:t>de philosophie. Des voix s’élèvent pour explorer de nouvelles voies. </a:t>
            </a:r>
          </a:p>
        </p:txBody>
      </p:sp>
      <p:sp>
        <p:nvSpPr>
          <p:cNvPr id="305" name="Straight Connector 17"/>
          <p:cNvSpPr/>
          <p:nvPr/>
        </p:nvSpPr>
        <p:spPr>
          <a:xfrm flipH="1">
            <a:off x="4653451" y="673381"/>
            <a:ext cx="1" cy="5511238"/>
          </a:xfrm>
          <a:prstGeom prst="line">
            <a:avLst/>
          </a:prstGeom>
          <a:solidFill>
            <a:srgbClr val="FFCD00"/>
          </a:solidFill>
          <a:ln w="57150">
            <a:solidFill>
              <a:srgbClr val="FFCD00"/>
            </a:solidFill>
            <a:miter/>
          </a:ln>
        </p:spPr>
        <p:txBody>
          <a:bodyPr lIns="45719" rIns="45719" anchor="ctr"/>
          <a:lstStyle/>
          <a:p>
            <a:pPr algn="ctr">
              <a:defRPr>
                <a:solidFill>
                  <a:srgbClr val="FFFFFF"/>
                </a:solidFill>
                <a:latin typeface="Roboto Light"/>
                <a:ea typeface="Roboto Light"/>
                <a:cs typeface="Roboto Light"/>
                <a:sym typeface="Roboto Light"/>
              </a:defRPr>
            </a:pPr>
            <a:endParaRPr/>
          </a:p>
        </p:txBody>
      </p:sp>
    </p:spTree>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 name="Espace réservé du contenu 2"/>
          <p:cNvSpPr txBox="1">
            <a:spLocks noGrp="1"/>
          </p:cNvSpPr>
          <p:nvPr>
            <p:ph type="body" idx="1"/>
          </p:nvPr>
        </p:nvSpPr>
        <p:spPr>
          <a:xfrm>
            <a:off x="588288" y="2033824"/>
            <a:ext cx="11115929" cy="4406165"/>
          </a:xfrm>
          <a:prstGeom prst="rect">
            <a:avLst/>
          </a:prstGeom>
        </p:spPr>
        <p:txBody>
          <a:bodyPr lIns="0" tIns="0" rIns="0" bIns="0">
            <a:noAutofit/>
          </a:bodyPr>
          <a:lstStyle/>
          <a:p>
            <a:pPr marL="0" indent="0">
              <a:spcBef>
                <a:spcPts val="1200"/>
              </a:spcBef>
              <a:buClrTx/>
              <a:buSzTx/>
              <a:buFontTx/>
              <a:buNone/>
              <a:defRPr sz="1000">
                <a:solidFill>
                  <a:srgbClr val="000000"/>
                </a:solidFill>
                <a:latin typeface="+mj-lt"/>
                <a:ea typeface="+mj-ea"/>
                <a:cs typeface="+mj-cs"/>
                <a:sym typeface="Roboto"/>
              </a:defRPr>
            </a:pPr>
            <a:r>
              <a:t>Diapositive 1 : Mary Long / </a:t>
            </a:r>
            <a:r>
              <a:rPr u="sng">
                <a:solidFill>
                  <a:srgbClr val="0068DA"/>
                </a:solidFill>
                <a:uFill>
                  <a:solidFill>
                    <a:srgbClr val="0068DA"/>
                  </a:solidFill>
                </a:uFill>
                <a:hlinkClick r:id="rId2"/>
              </a:rPr>
              <a:t>Shutterstock.com</a:t>
            </a:r>
            <a:endParaRPr u="sng">
              <a:solidFill>
                <a:srgbClr val="0563C1"/>
              </a:solidFill>
              <a:uFill>
                <a:solidFill>
                  <a:srgbClr val="0563C1"/>
                </a:solidFill>
              </a:uFill>
            </a:endParaRPr>
          </a:p>
          <a:p>
            <a:pPr marL="0" indent="0">
              <a:spcBef>
                <a:spcPts val="1200"/>
              </a:spcBef>
              <a:buClrTx/>
              <a:buSzTx/>
              <a:buFontTx/>
              <a:buNone/>
              <a:defRPr sz="1000">
                <a:solidFill>
                  <a:srgbClr val="000000"/>
                </a:solidFill>
                <a:latin typeface="+mj-lt"/>
                <a:ea typeface="+mj-ea"/>
                <a:cs typeface="+mj-cs"/>
                <a:sym typeface="Roboto"/>
              </a:defRPr>
            </a:pPr>
            <a:r>
              <a:t>Diapositive 2 : </a:t>
            </a:r>
            <a:r>
              <a:rPr u="sng">
                <a:solidFill>
                  <a:srgbClr val="0563C1"/>
                </a:solidFill>
                <a:uFill>
                  <a:solidFill>
                    <a:srgbClr val="0563C1"/>
                  </a:solidFill>
                </a:uFill>
              </a:rPr>
              <a:t>https://picryl.com/media/adam-and-eve-3c559c</a:t>
            </a:r>
          </a:p>
          <a:p>
            <a:pPr marL="0" indent="0">
              <a:spcBef>
                <a:spcPts val="1200"/>
              </a:spcBef>
              <a:buClrTx/>
              <a:buSzTx/>
              <a:buFontTx/>
              <a:buNone/>
              <a:defRPr sz="1000">
                <a:solidFill>
                  <a:srgbClr val="000000"/>
                </a:solidFill>
                <a:latin typeface="+mj-lt"/>
                <a:ea typeface="+mj-ea"/>
                <a:cs typeface="+mj-cs"/>
                <a:sym typeface="Roboto"/>
              </a:defRPr>
            </a:pPr>
            <a:r>
              <a:t>Diapositive 5 : </a:t>
            </a:r>
            <a:r>
              <a:rPr u="sng">
                <a:solidFill>
                  <a:srgbClr val="0563C1"/>
                </a:solidFill>
                <a:uFill>
                  <a:solidFill>
                    <a:srgbClr val="0563C1"/>
                  </a:solidFill>
                </a:uFill>
                <a:hlinkClick r:id="rId3"/>
              </a:rPr>
              <a:t>https://picryl.com/media/graphic-statues-no-17-the-woman-who-dared-th-w</a:t>
            </a:r>
            <a:endParaRPr u="sng">
              <a:solidFill>
                <a:srgbClr val="0563C1"/>
              </a:solidFill>
              <a:uFill>
                <a:solidFill>
                  <a:srgbClr val="0563C1"/>
                </a:solidFill>
              </a:uFill>
            </a:endParaRPr>
          </a:p>
          <a:p>
            <a:pPr marL="0" indent="0">
              <a:spcBef>
                <a:spcPts val="1200"/>
              </a:spcBef>
              <a:buClrTx/>
              <a:buSzTx/>
              <a:buFontTx/>
              <a:buNone/>
              <a:defRPr sz="1000">
                <a:solidFill>
                  <a:srgbClr val="000000"/>
                </a:solidFill>
                <a:latin typeface="+mj-lt"/>
                <a:ea typeface="+mj-ea"/>
                <a:cs typeface="+mj-cs"/>
                <a:sym typeface="Roboto"/>
              </a:defRPr>
            </a:pPr>
            <a:r>
              <a:t>Diapositive 8 : </a:t>
            </a:r>
            <a:r>
              <a:rPr u="sng">
                <a:solidFill>
                  <a:srgbClr val="0563C1"/>
                </a:solidFill>
                <a:uFill>
                  <a:solidFill>
                    <a:srgbClr val="0563C1"/>
                  </a:solidFill>
                </a:uFill>
                <a:hlinkClick r:id="rId4"/>
              </a:rPr>
              <a:t>https://www.publicdomainpictures.net/en/view-image.php?image=76001&amp;picture=we-can-do-it-poster</a:t>
            </a:r>
            <a:endParaRPr u="sng">
              <a:solidFill>
                <a:srgbClr val="0563C1"/>
              </a:solidFill>
              <a:uFill>
                <a:solidFill>
                  <a:srgbClr val="0563C1"/>
                </a:solidFill>
              </a:uFill>
            </a:endParaRPr>
          </a:p>
          <a:p>
            <a:pPr marL="0" indent="0">
              <a:spcBef>
                <a:spcPts val="1200"/>
              </a:spcBef>
              <a:buClrTx/>
              <a:buSzTx/>
              <a:buFontTx/>
              <a:buNone/>
              <a:defRPr sz="1000">
                <a:solidFill>
                  <a:srgbClr val="000000"/>
                </a:solidFill>
                <a:latin typeface="+mj-lt"/>
                <a:ea typeface="+mj-ea"/>
                <a:cs typeface="+mj-cs"/>
                <a:sym typeface="Roboto"/>
              </a:defRPr>
            </a:pPr>
            <a:r>
              <a:t>Diapositive 9 : </a:t>
            </a:r>
            <a:r>
              <a:rPr u="sng">
                <a:solidFill>
                  <a:srgbClr val="0563C1"/>
                </a:solidFill>
                <a:uFill>
                  <a:solidFill>
                    <a:srgbClr val="0563C1"/>
                  </a:solidFill>
                </a:uFill>
                <a:hlinkClick r:id="rId5"/>
              </a:rPr>
              <a:t>https://fr.wikipedia.org/wiki/Judith_Butler#/media/Fichier:JudithButler2013.jpg</a:t>
            </a:r>
          </a:p>
          <a:p>
            <a:pPr marL="0" indent="0">
              <a:spcBef>
                <a:spcPts val="1200"/>
              </a:spcBef>
              <a:buClrTx/>
              <a:buSzTx/>
              <a:buFontTx/>
              <a:buNone/>
              <a:defRPr sz="1000">
                <a:solidFill>
                  <a:srgbClr val="000000"/>
                </a:solidFill>
                <a:latin typeface="+mj-lt"/>
                <a:ea typeface="+mj-ea"/>
                <a:cs typeface="+mj-cs"/>
                <a:sym typeface="Roboto"/>
              </a:defRPr>
            </a:pPr>
            <a:r>
              <a:t>Diapositive 10 : </a:t>
            </a:r>
            <a:r>
              <a:rPr u="sng">
                <a:solidFill>
                  <a:srgbClr val="0563C1"/>
                </a:solidFill>
                <a:uFill>
                  <a:solidFill>
                    <a:srgbClr val="0563C1"/>
                  </a:solidFill>
                </a:uFill>
                <a:hlinkClick r:id="rId6"/>
              </a:rPr>
              <a:t>https://en.wikipedia.org/wiki/Feminism#/media/File:Louise_Weiss.jpg</a:t>
            </a:r>
          </a:p>
          <a:p>
            <a:pPr marL="0" indent="0">
              <a:spcBef>
                <a:spcPts val="1200"/>
              </a:spcBef>
              <a:buClrTx/>
              <a:buSzTx/>
              <a:buFontTx/>
              <a:buNone/>
              <a:defRPr sz="1000">
                <a:solidFill>
                  <a:srgbClr val="000000"/>
                </a:solidFill>
                <a:latin typeface="+mj-lt"/>
                <a:ea typeface="+mj-ea"/>
                <a:cs typeface="+mj-cs"/>
                <a:sym typeface="Roboto"/>
              </a:defRPr>
            </a:pPr>
            <a:r>
              <a:t>Diapositive 11 : </a:t>
            </a:r>
            <a:r>
              <a:rPr u="sng">
                <a:solidFill>
                  <a:srgbClr val="0563C1"/>
                </a:solidFill>
                <a:uFill>
                  <a:solidFill>
                    <a:srgbClr val="0563C1"/>
                  </a:solidFill>
                </a:uFill>
                <a:hlinkClick r:id="rId7"/>
              </a:rPr>
              <a:t>https://picryl.com/media/at-the-womans-club-frank-a-nankivell-99</a:t>
            </a:r>
          </a:p>
          <a:p>
            <a:pPr marL="0" indent="0">
              <a:spcBef>
                <a:spcPts val="1200"/>
              </a:spcBef>
              <a:buClrTx/>
              <a:buSzTx/>
              <a:buFontTx/>
              <a:buNone/>
              <a:defRPr sz="1000">
                <a:solidFill>
                  <a:srgbClr val="000000"/>
                </a:solidFill>
                <a:latin typeface="+mj-lt"/>
                <a:ea typeface="+mj-ea"/>
                <a:cs typeface="+mj-cs"/>
                <a:sym typeface="Roboto"/>
              </a:defRPr>
            </a:pPr>
            <a:r>
              <a:t>Diapositive 12 : </a:t>
            </a:r>
            <a:r>
              <a:rPr u="sng">
                <a:solidFill>
                  <a:srgbClr val="0563C1"/>
                </a:solidFill>
                <a:uFill>
                  <a:solidFill>
                    <a:srgbClr val="0563C1"/>
                  </a:solidFill>
                </a:uFill>
                <a:hlinkClick r:id="rId8"/>
              </a:rPr>
              <a:t>https://picryl.com/media/leap-year-1e3904</a:t>
            </a:r>
            <a:endParaRPr u="sng">
              <a:solidFill>
                <a:srgbClr val="0563C1"/>
              </a:solidFill>
              <a:uFill>
                <a:solidFill>
                  <a:srgbClr val="0563C1"/>
                </a:solidFill>
              </a:uFill>
            </a:endParaRPr>
          </a:p>
          <a:p>
            <a:pPr marL="0" indent="0">
              <a:spcBef>
                <a:spcPts val="1200"/>
              </a:spcBef>
              <a:buClrTx/>
              <a:buSzTx/>
              <a:buFontTx/>
              <a:buNone/>
              <a:defRPr sz="1000">
                <a:solidFill>
                  <a:srgbClr val="000000"/>
                </a:solidFill>
                <a:latin typeface="+mj-lt"/>
                <a:ea typeface="+mj-ea"/>
                <a:cs typeface="+mj-cs"/>
                <a:sym typeface="Roboto"/>
              </a:defRPr>
            </a:pPr>
            <a:r>
              <a:t>Diapositive 13 : </a:t>
            </a:r>
            <a:r>
              <a:rPr u="sng">
                <a:solidFill>
                  <a:srgbClr val="0563C1"/>
                </a:solidFill>
                <a:uFill>
                  <a:solidFill>
                    <a:srgbClr val="0563C1"/>
                  </a:solidFill>
                </a:uFill>
                <a:hlinkClick r:id="rId9"/>
              </a:rPr>
              <a:t>https://picryl.com/media/a-poor-man-loaded-with-mischief-or-matrimony-drawn-by-experience-engravd-by</a:t>
            </a:r>
          </a:p>
          <a:p>
            <a:pPr marL="0" indent="0">
              <a:spcBef>
                <a:spcPts val="1200"/>
              </a:spcBef>
              <a:buClrTx/>
              <a:buSzTx/>
              <a:buFontTx/>
              <a:buNone/>
              <a:defRPr sz="1000">
                <a:solidFill>
                  <a:srgbClr val="000000"/>
                </a:solidFill>
                <a:latin typeface="+mj-lt"/>
                <a:ea typeface="+mj-ea"/>
                <a:cs typeface="+mj-cs"/>
                <a:sym typeface="Roboto"/>
              </a:defRPr>
            </a:pPr>
            <a:r>
              <a:t>Diapositive 14 : </a:t>
            </a:r>
            <a:r>
              <a:rPr u="sng">
                <a:solidFill>
                  <a:srgbClr val="0563C1"/>
                </a:solidFill>
                <a:uFill>
                  <a:solidFill>
                    <a:srgbClr val="0563C1"/>
                  </a:solidFill>
                </a:uFill>
              </a:rPr>
              <a:t>https://picryl.com/media/perspective-b-566e5a</a:t>
            </a:r>
          </a:p>
          <a:p>
            <a:pPr marL="0" indent="0">
              <a:spcBef>
                <a:spcPts val="1200"/>
              </a:spcBef>
              <a:buClrTx/>
              <a:buSzTx/>
              <a:buFontTx/>
              <a:buNone/>
              <a:defRPr sz="1000">
                <a:solidFill>
                  <a:srgbClr val="000000"/>
                </a:solidFill>
                <a:latin typeface="+mj-lt"/>
                <a:ea typeface="+mj-ea"/>
                <a:cs typeface="+mj-cs"/>
                <a:sym typeface="Roboto"/>
              </a:defRPr>
            </a:pPr>
            <a:r>
              <a:t>Diapositive 15 : </a:t>
            </a:r>
            <a:r>
              <a:rPr u="sng">
                <a:solidFill>
                  <a:srgbClr val="0563C1"/>
                </a:solidFill>
                <a:uFill>
                  <a:solidFill>
                    <a:srgbClr val="0563C1"/>
                  </a:solidFill>
                </a:uFill>
                <a:hlinkClick r:id="rId10"/>
              </a:rPr>
              <a:t>https://picryl.com/media/the-best-balance-for-uncle-sam-keppler</a:t>
            </a:r>
            <a:endParaRPr u="sng">
              <a:solidFill>
                <a:srgbClr val="0563C1"/>
              </a:solidFill>
              <a:uFill>
                <a:solidFill>
                  <a:srgbClr val="0563C1"/>
                </a:solidFill>
              </a:uFill>
            </a:endParaRPr>
          </a:p>
          <a:p>
            <a:pPr marL="0" indent="0">
              <a:spcBef>
                <a:spcPts val="1200"/>
              </a:spcBef>
              <a:buClrTx/>
              <a:buSzTx/>
              <a:buFontTx/>
              <a:buNone/>
              <a:defRPr sz="1000">
                <a:solidFill>
                  <a:srgbClr val="000000"/>
                </a:solidFill>
                <a:latin typeface="+mj-lt"/>
                <a:ea typeface="+mj-ea"/>
                <a:cs typeface="+mj-cs"/>
                <a:sym typeface="Roboto"/>
              </a:defRPr>
            </a:pPr>
            <a:r>
              <a:t>Diapositive 18 : </a:t>
            </a:r>
            <a:r>
              <a:rPr u="sng">
                <a:solidFill>
                  <a:srgbClr val="0563C1"/>
                </a:solidFill>
                <a:uFill>
                  <a:solidFill>
                    <a:srgbClr val="0563C1"/>
                  </a:solidFill>
                </a:uFill>
                <a:hlinkClick r:id="rId11"/>
              </a:rPr>
              <a:t>https://picryl.com/media/popular-lectures-on-human-nature</a:t>
            </a:r>
          </a:p>
          <a:p>
            <a:pPr marL="0" indent="0">
              <a:spcBef>
                <a:spcPts val="1200"/>
              </a:spcBef>
              <a:buClrTx/>
              <a:buSzTx/>
              <a:buFontTx/>
              <a:buNone/>
              <a:defRPr sz="1000">
                <a:solidFill>
                  <a:srgbClr val="000000"/>
                </a:solidFill>
                <a:latin typeface="+mj-lt"/>
                <a:ea typeface="+mj-ea"/>
                <a:cs typeface="+mj-cs"/>
                <a:sym typeface="Roboto"/>
              </a:defRPr>
            </a:pPr>
            <a:r>
              <a:t>Diapositive 20 : </a:t>
            </a:r>
            <a:r>
              <a:rPr u="sng">
                <a:solidFill>
                  <a:srgbClr val="0563C1"/>
                </a:solidFill>
                <a:uFill>
                  <a:solidFill>
                    <a:srgbClr val="0563C1"/>
                  </a:solidFill>
                </a:uFill>
                <a:hlinkClick r:id="rId12"/>
              </a:rPr>
              <a:t>https://picryl.com/media/the-wheel-that-cant-be-stopped-its-human-nature-ehrhart</a:t>
            </a:r>
          </a:p>
          <a:p>
            <a:pPr marL="0" indent="0">
              <a:spcBef>
                <a:spcPts val="1200"/>
              </a:spcBef>
              <a:buClrTx/>
              <a:buSzTx/>
              <a:buFontTx/>
              <a:buNone/>
              <a:defRPr sz="1000">
                <a:solidFill>
                  <a:srgbClr val="000000"/>
                </a:solidFill>
                <a:latin typeface="+mj-lt"/>
                <a:ea typeface="+mj-ea"/>
                <a:cs typeface="+mj-cs"/>
                <a:sym typeface="Roboto"/>
              </a:defRPr>
            </a:pPr>
            <a:r>
              <a:t>Diapositive 21 : </a:t>
            </a:r>
            <a:r>
              <a:rPr u="sng">
                <a:solidFill>
                  <a:srgbClr val="0563C1"/>
                </a:solidFill>
                <a:uFill>
                  <a:solidFill>
                    <a:srgbClr val="0563C1"/>
                  </a:solidFill>
                </a:uFill>
                <a:hlinkClick r:id="rId13"/>
              </a:rPr>
              <a:t>https://fr.wikipedia.org/wiki/Simone_de_Beauvoir#/media/Fichier:Simone_de_Beauvoir2.png</a:t>
            </a:r>
            <a:endParaRPr u="sng">
              <a:solidFill>
                <a:srgbClr val="0563C1"/>
              </a:solidFill>
              <a:uFill>
                <a:solidFill>
                  <a:srgbClr val="0563C1"/>
                </a:solidFill>
              </a:uFill>
            </a:endParaRPr>
          </a:p>
        </p:txBody>
      </p:sp>
      <p:sp>
        <p:nvSpPr>
          <p:cNvPr id="310" name="Titre 1"/>
          <p:cNvSpPr txBox="1">
            <a:spLocks noGrp="1"/>
          </p:cNvSpPr>
          <p:nvPr>
            <p:ph type="title"/>
          </p:nvPr>
        </p:nvSpPr>
        <p:spPr>
          <a:xfrm>
            <a:off x="512227" y="254484"/>
            <a:ext cx="5831842" cy="1391355"/>
          </a:xfrm>
          <a:prstGeom prst="rect">
            <a:avLst/>
          </a:prstGeom>
        </p:spPr>
        <p:txBody>
          <a:bodyPr anchor="t"/>
          <a:lstStyle>
            <a:lvl1pPr>
              <a:defRPr sz="4800"/>
            </a:lvl1pPr>
          </a:lstStyle>
          <a:p>
            <a:r>
              <a:t>Médiagraphie</a:t>
            </a:r>
          </a:p>
        </p:txBody>
      </p:sp>
      <p:sp>
        <p:nvSpPr>
          <p:cNvPr id="311" name="Rectangle 14"/>
          <p:cNvSpPr/>
          <p:nvPr/>
        </p:nvSpPr>
        <p:spPr>
          <a:xfrm>
            <a:off x="599556" y="1146647"/>
            <a:ext cx="4059298" cy="860"/>
          </a:xfrm>
          <a:prstGeom prst="rect">
            <a:avLst/>
          </a:prstGeom>
          <a:solidFill>
            <a:srgbClr val="FFCD00"/>
          </a:solidFill>
          <a:ln w="57150">
            <a:solidFill>
              <a:srgbClr val="FFCD00"/>
            </a:solidFill>
            <a:miter/>
          </a:ln>
        </p:spPr>
        <p:txBody>
          <a:bodyPr lIns="45719" rIns="45719" anchor="ctr"/>
          <a:lstStyle/>
          <a:p>
            <a:pPr algn="ctr">
              <a:defRPr>
                <a:solidFill>
                  <a:srgbClr val="FFFFFF"/>
                </a:solidFill>
                <a:latin typeface="Roboto Light"/>
                <a:ea typeface="Roboto Light"/>
                <a:cs typeface="Roboto Light"/>
                <a:sym typeface="Roboto Light"/>
              </a:defRPr>
            </a:pPr>
            <a:endParaRPr/>
          </a:p>
        </p:txBody>
      </p:sp>
      <p:sp>
        <p:nvSpPr>
          <p:cNvPr id="312" name="Sous-titre 2"/>
          <p:cNvSpPr txBox="1"/>
          <p:nvPr/>
        </p:nvSpPr>
        <p:spPr>
          <a:xfrm>
            <a:off x="516953" y="1450370"/>
            <a:ext cx="10455657" cy="29646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lvl1pPr defTabSz="868680">
              <a:lnSpc>
                <a:spcPct val="130000"/>
              </a:lnSpc>
              <a:spcBef>
                <a:spcPts val="900"/>
              </a:spcBef>
              <a:defRPr sz="1425">
                <a:latin typeface="Roboto Light"/>
                <a:ea typeface="Roboto Light"/>
                <a:cs typeface="Roboto Light"/>
                <a:sym typeface="Roboto Light"/>
              </a:defRPr>
            </a:lvl1pPr>
          </a:lstStyle>
          <a:p>
            <a:r>
              <a:t>Toutes les images sont tirées du domaine public. On pourra les consulter ici :</a:t>
            </a:r>
          </a:p>
        </p:txBody>
      </p:sp>
    </p:spTree>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 name="Diapositive 24 : https://picryl.com/media/women-against-violence-against-women…"/>
          <p:cNvSpPr txBox="1">
            <a:spLocks noGrp="1"/>
          </p:cNvSpPr>
          <p:nvPr>
            <p:ph type="body" idx="1"/>
          </p:nvPr>
        </p:nvSpPr>
        <p:spPr>
          <a:xfrm>
            <a:off x="588288" y="1526310"/>
            <a:ext cx="11162480" cy="3454026"/>
          </a:xfrm>
          <a:prstGeom prst="rect">
            <a:avLst/>
          </a:prstGeom>
        </p:spPr>
        <p:txBody>
          <a:bodyPr lIns="0" tIns="0" rIns="0" bIns="0">
            <a:noAutofit/>
          </a:bodyPr>
          <a:lstStyle/>
          <a:p>
            <a:pPr marL="0" indent="0">
              <a:spcBef>
                <a:spcPts val="1200"/>
              </a:spcBef>
              <a:buClrTx/>
              <a:buSzTx/>
              <a:buFontTx/>
              <a:buNone/>
              <a:defRPr sz="1000">
                <a:solidFill>
                  <a:srgbClr val="000000"/>
                </a:solidFill>
                <a:latin typeface="+mj-lt"/>
                <a:ea typeface="+mj-ea"/>
                <a:cs typeface="+mj-cs"/>
                <a:sym typeface="Roboto"/>
              </a:defRPr>
            </a:pPr>
            <a:r>
              <a:t>Diapositive 24 : </a:t>
            </a:r>
            <a:r>
              <a:rPr u="sng">
                <a:solidFill>
                  <a:srgbClr val="0563C1"/>
                </a:solidFill>
                <a:uFill>
                  <a:solidFill>
                    <a:srgbClr val="0563C1"/>
                  </a:solidFill>
                </a:uFill>
                <a:hlinkClick r:id="rId2"/>
              </a:rPr>
              <a:t>https://picryl.com/media/women-against-violence-against-women</a:t>
            </a:r>
          </a:p>
          <a:p>
            <a:pPr marL="0" indent="0">
              <a:spcBef>
                <a:spcPts val="1200"/>
              </a:spcBef>
              <a:buClrTx/>
              <a:buSzTx/>
              <a:buFontTx/>
              <a:buNone/>
              <a:defRPr sz="1000">
                <a:solidFill>
                  <a:srgbClr val="000000"/>
                </a:solidFill>
                <a:latin typeface="+mj-lt"/>
                <a:ea typeface="+mj-ea"/>
                <a:cs typeface="+mj-cs"/>
                <a:sym typeface="Roboto"/>
              </a:defRPr>
            </a:pPr>
            <a:r>
              <a:t>Diapositive 27 : bell hooks, Feminist Theory : From Margin to Center (1984). Routledge.</a:t>
            </a:r>
            <a:endParaRPr u="sng">
              <a:solidFill>
                <a:srgbClr val="0563C1"/>
              </a:solidFill>
              <a:uFill>
                <a:solidFill>
                  <a:srgbClr val="0563C1"/>
                </a:solidFill>
              </a:uFill>
            </a:endParaRPr>
          </a:p>
          <a:p>
            <a:pPr marL="0" indent="0">
              <a:spcBef>
                <a:spcPts val="1200"/>
              </a:spcBef>
              <a:buClrTx/>
              <a:buSzTx/>
              <a:buFontTx/>
              <a:buNone/>
              <a:defRPr sz="1000">
                <a:solidFill>
                  <a:srgbClr val="000000"/>
                </a:solidFill>
                <a:latin typeface="+mj-lt"/>
                <a:ea typeface="+mj-ea"/>
                <a:cs typeface="+mj-cs"/>
                <a:sym typeface="Roboto"/>
              </a:defRPr>
            </a:pPr>
            <a:r>
              <a:t>Diapositive 29 : </a:t>
            </a:r>
            <a:r>
              <a:rPr u="sng">
                <a:solidFill>
                  <a:srgbClr val="0563C1"/>
                </a:solidFill>
                <a:uFill>
                  <a:solidFill>
                    <a:srgbClr val="0563C1"/>
                  </a:solidFill>
                </a:uFill>
              </a:rPr>
              <a:t>https://picryl.com/media/this-is-the-man-who-tells-his-wife-that-womans-place-is-in-the-home-we-hill</a:t>
            </a:r>
          </a:p>
          <a:p>
            <a:pPr marL="0" indent="0">
              <a:spcBef>
                <a:spcPts val="1200"/>
              </a:spcBef>
              <a:buClrTx/>
              <a:buSzTx/>
              <a:buFontTx/>
              <a:buNone/>
              <a:defRPr sz="1000">
                <a:solidFill>
                  <a:srgbClr val="000000"/>
                </a:solidFill>
                <a:latin typeface="+mj-lt"/>
                <a:ea typeface="+mj-ea"/>
                <a:cs typeface="+mj-cs"/>
                <a:sym typeface="Roboto"/>
              </a:defRPr>
            </a:pPr>
            <a:r>
              <a:t>Diapositive 31 : </a:t>
            </a:r>
            <a:r>
              <a:rPr u="sng">
                <a:solidFill>
                  <a:srgbClr val="0563C1"/>
                </a:solidFill>
                <a:uFill>
                  <a:solidFill>
                    <a:srgbClr val="0563C1"/>
                  </a:solidFill>
                </a:uFill>
                <a:hlinkClick r:id="rId3"/>
              </a:rPr>
              <a:t>https://www.publicdomainpictures.net/en/view-image.php?image=76001&amp;picture=we-can-do-it-poster</a:t>
            </a:r>
          </a:p>
        </p:txBody>
      </p:sp>
      <p:sp>
        <p:nvSpPr>
          <p:cNvPr id="315" name="Médiagraphie"/>
          <p:cNvSpPr txBox="1">
            <a:spLocks noGrp="1"/>
          </p:cNvSpPr>
          <p:nvPr>
            <p:ph type="title"/>
          </p:nvPr>
        </p:nvSpPr>
        <p:spPr>
          <a:xfrm>
            <a:off x="512227" y="292371"/>
            <a:ext cx="2769765" cy="660808"/>
          </a:xfrm>
          <a:prstGeom prst="rect">
            <a:avLst/>
          </a:prstGeom>
        </p:spPr>
        <p:txBody>
          <a:bodyPr/>
          <a:lstStyle>
            <a:lvl1pPr defTabSz="457200">
              <a:defRPr sz="3500" baseline="29885"/>
            </a:lvl1pPr>
          </a:lstStyle>
          <a:p>
            <a:r>
              <a:t>Médiagraphie</a:t>
            </a:r>
          </a:p>
        </p:txBody>
      </p:sp>
      <p:sp>
        <p:nvSpPr>
          <p:cNvPr id="316" name="Rectangle 14"/>
          <p:cNvSpPr/>
          <p:nvPr/>
        </p:nvSpPr>
        <p:spPr>
          <a:xfrm>
            <a:off x="599556" y="891151"/>
            <a:ext cx="1980581" cy="28318"/>
          </a:xfrm>
          <a:prstGeom prst="rect">
            <a:avLst/>
          </a:prstGeom>
          <a:solidFill>
            <a:srgbClr val="FFCD00"/>
          </a:solidFill>
          <a:ln w="12700">
            <a:miter lim="400000"/>
          </a:ln>
        </p:spPr>
        <p:txBody>
          <a:bodyPr lIns="45719" rIns="45719" anchor="ctr"/>
          <a:lstStyle/>
          <a:p>
            <a:pPr>
              <a:defRPr>
                <a:latin typeface="Selawik Light"/>
                <a:ea typeface="Selawik Light"/>
                <a:cs typeface="Selawik Light"/>
                <a:sym typeface="Selawik Light"/>
              </a:defRPr>
            </a:pPr>
            <a:endParaRPr/>
          </a:p>
        </p:txBody>
      </p:sp>
      <p:sp>
        <p:nvSpPr>
          <p:cNvPr id="317" name="Sous-titre 2"/>
          <p:cNvSpPr txBox="1"/>
          <p:nvPr/>
        </p:nvSpPr>
        <p:spPr>
          <a:xfrm>
            <a:off x="516953" y="1055431"/>
            <a:ext cx="5137285" cy="33491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rmAutofit/>
          </a:bodyPr>
          <a:lstStyle>
            <a:lvl1pPr defTabSz="676655">
              <a:lnSpc>
                <a:spcPct val="130000"/>
              </a:lnSpc>
              <a:spcBef>
                <a:spcPts val="700"/>
              </a:spcBef>
              <a:defRPr sz="1184">
                <a:latin typeface="Roboto Light"/>
                <a:ea typeface="Roboto Light"/>
                <a:cs typeface="Roboto Light"/>
                <a:sym typeface="Roboto Light"/>
              </a:defRPr>
            </a:lvl1pPr>
          </a:lstStyle>
          <a:p>
            <a:r>
              <a:t>Toutes les images sont tirées du domaine public. On pourra les consulter ici :</a:t>
            </a: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 name="Rectangle 41"/>
          <p:cNvSpPr/>
          <p:nvPr/>
        </p:nvSpPr>
        <p:spPr>
          <a:xfrm>
            <a:off x="0" y="0"/>
            <a:ext cx="12192000" cy="6858000"/>
          </a:xfrm>
          <a:prstGeom prst="rect">
            <a:avLst/>
          </a:prstGeom>
          <a:solidFill>
            <a:srgbClr val="0D0D0D"/>
          </a:solidFill>
          <a:ln w="12700">
            <a:miter lim="400000"/>
          </a:ln>
        </p:spPr>
        <p:txBody>
          <a:bodyPr lIns="45719" rIns="45719" anchor="ctr"/>
          <a:lstStyle/>
          <a:p>
            <a:pPr algn="ctr">
              <a:defRPr>
                <a:solidFill>
                  <a:srgbClr val="FFFFFF"/>
                </a:solidFill>
                <a:latin typeface="Roboto Light"/>
                <a:ea typeface="Roboto Light"/>
                <a:cs typeface="Roboto Light"/>
                <a:sym typeface="Roboto Light"/>
              </a:defRPr>
            </a:pPr>
            <a:endParaRPr/>
          </a:p>
        </p:txBody>
      </p:sp>
      <p:sp>
        <p:nvSpPr>
          <p:cNvPr id="137" name="Titre 1"/>
          <p:cNvSpPr txBox="1">
            <a:spLocks noGrp="1"/>
          </p:cNvSpPr>
          <p:nvPr>
            <p:ph type="title"/>
          </p:nvPr>
        </p:nvSpPr>
        <p:spPr>
          <a:xfrm>
            <a:off x="614998" y="703648"/>
            <a:ext cx="4916379" cy="3956691"/>
          </a:xfrm>
          <a:prstGeom prst="rect">
            <a:avLst/>
          </a:prstGeom>
        </p:spPr>
        <p:txBody>
          <a:bodyPr/>
          <a:lstStyle>
            <a:lvl1pPr>
              <a:defRPr sz="7400">
                <a:solidFill>
                  <a:srgbClr val="FFFFFF"/>
                </a:solidFill>
              </a:defRPr>
            </a:lvl1pPr>
          </a:lstStyle>
          <a:p>
            <a:r>
              <a:rPr dirty="0" err="1"/>
              <a:t>Patriarcat</a:t>
            </a:r>
            <a:endParaRPr dirty="0"/>
          </a:p>
        </p:txBody>
      </p:sp>
      <p:sp>
        <p:nvSpPr>
          <p:cNvPr id="138" name="Espace réservé du contenu 2"/>
          <p:cNvSpPr txBox="1">
            <a:spLocks noGrp="1"/>
          </p:cNvSpPr>
          <p:nvPr>
            <p:ph type="body" sz="half" idx="1"/>
          </p:nvPr>
        </p:nvSpPr>
        <p:spPr>
          <a:xfrm>
            <a:off x="5777304" y="1158983"/>
            <a:ext cx="6379435" cy="5033242"/>
          </a:xfrm>
          <a:prstGeom prst="rect">
            <a:avLst/>
          </a:prstGeom>
        </p:spPr>
        <p:txBody>
          <a:bodyPr anchor="t"/>
          <a:lstStyle/>
          <a:p>
            <a:pPr marL="374904" indent="-374904" defTabSz="749808">
              <a:spcBef>
                <a:spcPts val="1200"/>
              </a:spcBef>
              <a:buSzPct val="150000"/>
              <a:defRPr sz="2624"/>
            </a:pPr>
            <a:r>
              <a:rPr dirty="0" err="1"/>
              <a:t>Système</a:t>
            </a:r>
            <a:r>
              <a:rPr dirty="0"/>
              <a:t> social qui </a:t>
            </a:r>
            <a:r>
              <a:rPr dirty="0" err="1"/>
              <a:t>accorde</a:t>
            </a:r>
            <a:r>
              <a:rPr dirty="0"/>
              <a:t> plus de </a:t>
            </a:r>
            <a:r>
              <a:rPr dirty="0" err="1"/>
              <a:t>pouvoir</a:t>
            </a:r>
            <a:r>
              <a:rPr dirty="0"/>
              <a:t> et de </a:t>
            </a:r>
            <a:r>
              <a:rPr dirty="0" err="1"/>
              <a:t>privilèges</a:t>
            </a:r>
            <a:r>
              <a:rPr dirty="0"/>
              <a:t> aux hommes.</a:t>
            </a:r>
          </a:p>
          <a:p>
            <a:pPr marL="374904" indent="-374904" defTabSz="749808">
              <a:spcBef>
                <a:spcPts val="1200"/>
              </a:spcBef>
              <a:buSzPct val="150000"/>
              <a:defRPr sz="2624"/>
            </a:pPr>
            <a:r>
              <a:rPr dirty="0"/>
              <a:t>Dans les </a:t>
            </a:r>
            <a:r>
              <a:rPr dirty="0" err="1"/>
              <a:t>discours</a:t>
            </a:r>
            <a:r>
              <a:rPr dirty="0"/>
              <a:t> : </a:t>
            </a:r>
            <a:r>
              <a:rPr dirty="0" err="1"/>
              <a:t>l’idée</a:t>
            </a:r>
            <a:r>
              <a:rPr dirty="0"/>
              <a:t> </a:t>
            </a:r>
            <a:r>
              <a:rPr dirty="0" err="1"/>
              <a:t>d’une</a:t>
            </a:r>
            <a:r>
              <a:rPr dirty="0"/>
              <a:t> </a:t>
            </a:r>
            <a:r>
              <a:rPr dirty="0" err="1"/>
              <a:t>supériorité</a:t>
            </a:r>
            <a:r>
              <a:rPr dirty="0"/>
              <a:t> masculine a </a:t>
            </a:r>
            <a:r>
              <a:rPr dirty="0" err="1"/>
              <a:t>marqué</a:t>
            </a:r>
            <a:r>
              <a:rPr dirty="0"/>
              <a:t> </a:t>
            </a:r>
            <a:r>
              <a:rPr dirty="0" err="1"/>
              <a:t>notre</a:t>
            </a:r>
            <a:r>
              <a:rPr dirty="0"/>
              <a:t> tradition </a:t>
            </a:r>
            <a:r>
              <a:rPr dirty="0" err="1"/>
              <a:t>philosophique</a:t>
            </a:r>
            <a:r>
              <a:rPr dirty="0"/>
              <a:t>, </a:t>
            </a:r>
            <a:r>
              <a:rPr dirty="0" err="1"/>
              <a:t>elle</a:t>
            </a:r>
            <a:r>
              <a:rPr dirty="0"/>
              <a:t> influence </a:t>
            </a:r>
            <a:br>
              <a:rPr dirty="0"/>
            </a:br>
            <a:r>
              <a:rPr dirty="0"/>
              <a:t>les </a:t>
            </a:r>
            <a:r>
              <a:rPr dirty="0" err="1"/>
              <a:t>normes</a:t>
            </a:r>
            <a:r>
              <a:rPr dirty="0"/>
              <a:t> </a:t>
            </a:r>
            <a:r>
              <a:rPr dirty="0" err="1"/>
              <a:t>sociales</a:t>
            </a:r>
            <a:r>
              <a:rPr dirty="0"/>
              <a:t> et </a:t>
            </a:r>
            <a:r>
              <a:rPr dirty="0" err="1"/>
              <a:t>culturelles</a:t>
            </a:r>
            <a:r>
              <a:rPr dirty="0"/>
              <a:t>.</a:t>
            </a:r>
          </a:p>
          <a:p>
            <a:pPr marL="374904" indent="-374904" defTabSz="749808">
              <a:spcBef>
                <a:spcPts val="1200"/>
              </a:spcBef>
              <a:buSzPct val="150000"/>
              <a:defRPr sz="2624"/>
            </a:pPr>
            <a:r>
              <a:rPr dirty="0"/>
              <a:t>Dans la </a:t>
            </a:r>
            <a:r>
              <a:rPr dirty="0" err="1"/>
              <a:t>réalité</a:t>
            </a:r>
            <a:r>
              <a:rPr dirty="0"/>
              <a:t> : les sciences </a:t>
            </a:r>
            <a:r>
              <a:rPr dirty="0" err="1"/>
              <a:t>sociales</a:t>
            </a:r>
            <a:r>
              <a:rPr dirty="0"/>
              <a:t> </a:t>
            </a:r>
            <a:r>
              <a:rPr dirty="0" err="1"/>
              <a:t>mesurent</a:t>
            </a:r>
            <a:r>
              <a:rPr dirty="0"/>
              <a:t> </a:t>
            </a:r>
            <a:r>
              <a:rPr dirty="0" err="1"/>
              <a:t>objectivement</a:t>
            </a:r>
            <a:r>
              <a:rPr dirty="0"/>
              <a:t> les </a:t>
            </a:r>
            <a:r>
              <a:rPr dirty="0" err="1"/>
              <a:t>inégalités</a:t>
            </a:r>
            <a:r>
              <a:rPr dirty="0"/>
              <a:t> </a:t>
            </a:r>
            <a:br>
              <a:rPr dirty="0"/>
            </a:br>
            <a:r>
              <a:rPr dirty="0"/>
              <a:t>que </a:t>
            </a:r>
            <a:r>
              <a:rPr dirty="0" err="1"/>
              <a:t>subissent</a:t>
            </a:r>
            <a:r>
              <a:rPr dirty="0"/>
              <a:t> les femmes.</a:t>
            </a:r>
            <a:endParaRPr sz="1640" dirty="0"/>
          </a:p>
        </p:txBody>
      </p:sp>
      <p:sp>
        <p:nvSpPr>
          <p:cNvPr id="139" name="Straight Connector 17"/>
          <p:cNvSpPr/>
          <p:nvPr/>
        </p:nvSpPr>
        <p:spPr>
          <a:xfrm>
            <a:off x="5566638" y="1304177"/>
            <a:ext cx="6847" cy="4443479"/>
          </a:xfrm>
          <a:prstGeom prst="line">
            <a:avLst/>
          </a:prstGeom>
          <a:solidFill>
            <a:srgbClr val="FFCD00"/>
          </a:solidFill>
          <a:ln w="57150">
            <a:solidFill>
              <a:srgbClr val="FFCD00"/>
            </a:solidFill>
            <a:miter/>
          </a:ln>
        </p:spPr>
        <p:txBody>
          <a:bodyPr lIns="45719" rIns="45719" anchor="ctr"/>
          <a:lstStyle/>
          <a:p>
            <a:pPr algn="ctr">
              <a:defRPr>
                <a:solidFill>
                  <a:srgbClr val="FFFFFF"/>
                </a:solidFill>
                <a:latin typeface="Roboto Light"/>
                <a:ea typeface="Roboto Light"/>
                <a:cs typeface="Roboto Light"/>
                <a:sym typeface="Roboto Light"/>
              </a:defRPr>
            </a:pPr>
            <a:endParaRPr/>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 name="Titre 1"/>
          <p:cNvSpPr txBox="1">
            <a:spLocks noGrp="1"/>
          </p:cNvSpPr>
          <p:nvPr>
            <p:ph type="title"/>
          </p:nvPr>
        </p:nvSpPr>
        <p:spPr>
          <a:xfrm>
            <a:off x="374874" y="590595"/>
            <a:ext cx="6541414" cy="1559254"/>
          </a:xfrm>
          <a:prstGeom prst="rect">
            <a:avLst/>
          </a:prstGeom>
        </p:spPr>
        <p:txBody>
          <a:bodyPr/>
          <a:lstStyle>
            <a:lvl1pPr>
              <a:defRPr sz="4400"/>
            </a:lvl1pPr>
          </a:lstStyle>
          <a:p>
            <a:r>
              <a:t>L’idée d’une supériorité masculine </a:t>
            </a:r>
          </a:p>
        </p:txBody>
      </p:sp>
      <p:sp>
        <p:nvSpPr>
          <p:cNvPr id="142" name="Espace réservé du contenu 2"/>
          <p:cNvSpPr txBox="1">
            <a:spLocks noGrp="1"/>
          </p:cNvSpPr>
          <p:nvPr>
            <p:ph type="body" sz="half" idx="1"/>
          </p:nvPr>
        </p:nvSpPr>
        <p:spPr>
          <a:xfrm>
            <a:off x="375699" y="2541502"/>
            <a:ext cx="6539765" cy="4246242"/>
          </a:xfrm>
          <a:prstGeom prst="rect">
            <a:avLst/>
          </a:prstGeom>
        </p:spPr>
        <p:txBody>
          <a:bodyPr/>
          <a:lstStyle/>
          <a:p>
            <a:pPr marL="365759" indent="-365759" defTabSz="640079">
              <a:lnSpc>
                <a:spcPct val="120000"/>
              </a:lnSpc>
              <a:buSzPct val="150000"/>
              <a:defRPr sz="2170">
                <a:latin typeface="Roboto Light"/>
                <a:ea typeface="Roboto Light"/>
                <a:cs typeface="Roboto Light"/>
                <a:sym typeface="Roboto Light"/>
              </a:defRPr>
            </a:pPr>
            <a:r>
              <a:t>Croyance que les hommes sont supérieurs </a:t>
            </a:r>
            <a:br/>
            <a:r>
              <a:t>aux femmes : dans la culture populaire, mais aussi dans les savoirs scientifiques et philosophiques. </a:t>
            </a:r>
          </a:p>
          <a:p>
            <a:pPr marL="365759" indent="-365759" defTabSz="640079">
              <a:lnSpc>
                <a:spcPct val="120000"/>
              </a:lnSpc>
              <a:buSzPct val="150000"/>
              <a:defRPr sz="2170">
                <a:latin typeface="Roboto Light"/>
                <a:ea typeface="Roboto Light"/>
                <a:cs typeface="Roboto Light"/>
                <a:sym typeface="Roboto Light"/>
              </a:defRPr>
            </a:pPr>
            <a:r>
              <a:t>Les conceptions sexistes des philosophes de notre tradition sont à l’origine d’idées encore véhiculées de nos jours, comme l’association des femmes aux passions et des hommes à la raison. </a:t>
            </a:r>
          </a:p>
          <a:p>
            <a:pPr marL="365759" indent="-365759" defTabSz="640079">
              <a:lnSpc>
                <a:spcPct val="120000"/>
              </a:lnSpc>
              <a:buSzPct val="150000"/>
              <a:defRPr sz="2170">
                <a:latin typeface="Roboto Light"/>
                <a:ea typeface="Roboto Light"/>
                <a:cs typeface="Roboto Light"/>
                <a:sym typeface="Roboto Light"/>
              </a:defRPr>
            </a:pPr>
            <a:r>
              <a:t>Ces croyances engendrent une violence symbolique pour les femmes. </a:t>
            </a:r>
          </a:p>
        </p:txBody>
      </p:sp>
      <p:pic>
        <p:nvPicPr>
          <p:cNvPr id="143" name="Daily Graphic.psd" descr="Daily Graphic.psd"/>
          <p:cNvPicPr>
            <a:picLocks noChangeAspect="1"/>
          </p:cNvPicPr>
          <p:nvPr/>
        </p:nvPicPr>
        <p:blipFill>
          <a:blip r:embed="rId3"/>
          <a:srcRect t="1200" b="3436"/>
          <a:stretch>
            <a:fillRect/>
          </a:stretch>
        </p:blipFill>
        <p:spPr>
          <a:xfrm>
            <a:off x="7281329" y="-1"/>
            <a:ext cx="4931313" cy="6858001"/>
          </a:xfrm>
          <a:prstGeom prst="rect">
            <a:avLst/>
          </a:prstGeom>
          <a:ln w="12700">
            <a:miter lim="400000"/>
          </a:ln>
        </p:spPr>
      </p:pic>
      <p:sp>
        <p:nvSpPr>
          <p:cNvPr id="144" name="Rectangle 31"/>
          <p:cNvSpPr/>
          <p:nvPr/>
        </p:nvSpPr>
        <p:spPr>
          <a:xfrm>
            <a:off x="452979" y="2165003"/>
            <a:ext cx="2756727" cy="20826"/>
          </a:xfrm>
          <a:prstGeom prst="rect">
            <a:avLst/>
          </a:prstGeom>
          <a:solidFill>
            <a:srgbClr val="FFCD00"/>
          </a:solidFill>
          <a:ln w="57150">
            <a:solidFill>
              <a:srgbClr val="FFCD00"/>
            </a:solidFill>
            <a:miter/>
          </a:ln>
        </p:spPr>
        <p:txBody>
          <a:bodyPr lIns="45719" rIns="45719" anchor="ctr"/>
          <a:lstStyle/>
          <a:p>
            <a:pPr algn="ctr">
              <a:defRPr>
                <a:solidFill>
                  <a:srgbClr val="FFFFFF"/>
                </a:solidFill>
                <a:latin typeface="Roboto Light"/>
                <a:ea typeface="Roboto Light"/>
                <a:cs typeface="Roboto Light"/>
                <a:sym typeface="Roboto Light"/>
              </a:defRPr>
            </a:pPr>
            <a:endParaRPr/>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 name="Rectangle 13"/>
          <p:cNvSpPr/>
          <p:nvPr/>
        </p:nvSpPr>
        <p:spPr>
          <a:xfrm>
            <a:off x="0" y="0"/>
            <a:ext cx="12192000" cy="6858000"/>
          </a:xfrm>
          <a:prstGeom prst="rect">
            <a:avLst/>
          </a:prstGeom>
          <a:solidFill>
            <a:srgbClr val="000000"/>
          </a:solidFill>
          <a:ln w="12700">
            <a:miter lim="400000"/>
          </a:ln>
        </p:spPr>
        <p:txBody>
          <a:bodyPr lIns="45719" rIns="45719" anchor="ctr"/>
          <a:lstStyle/>
          <a:p>
            <a:pPr algn="ctr">
              <a:defRPr sz="1400" spc="14">
                <a:solidFill>
                  <a:srgbClr val="FFFFFF"/>
                </a:solidFill>
                <a:latin typeface="Roboto Light"/>
                <a:ea typeface="Roboto Light"/>
                <a:cs typeface="Roboto Light"/>
                <a:sym typeface="Roboto Light"/>
              </a:defRPr>
            </a:pPr>
            <a:endParaRPr/>
          </a:p>
        </p:txBody>
      </p:sp>
      <p:sp>
        <p:nvSpPr>
          <p:cNvPr id="149" name="Titre 1"/>
          <p:cNvSpPr txBox="1">
            <a:spLocks noGrp="1"/>
          </p:cNvSpPr>
          <p:nvPr>
            <p:ph type="title"/>
          </p:nvPr>
        </p:nvSpPr>
        <p:spPr>
          <a:xfrm>
            <a:off x="537604" y="1669047"/>
            <a:ext cx="4819612" cy="2667511"/>
          </a:xfrm>
          <a:prstGeom prst="rect">
            <a:avLst/>
          </a:prstGeom>
        </p:spPr>
        <p:txBody>
          <a:bodyPr/>
          <a:lstStyle/>
          <a:p>
            <a:pPr>
              <a:lnSpc>
                <a:spcPct val="100000"/>
              </a:lnSpc>
              <a:defRPr sz="6800"/>
            </a:pPr>
            <a:r>
              <a:t>Inégalités </a:t>
            </a:r>
            <a:br/>
            <a:r>
              <a:t>réelles </a:t>
            </a:r>
          </a:p>
        </p:txBody>
      </p:sp>
      <p:sp>
        <p:nvSpPr>
          <p:cNvPr id="150" name="Espace réservé du contenu 2"/>
          <p:cNvSpPr txBox="1">
            <a:spLocks noGrp="1"/>
          </p:cNvSpPr>
          <p:nvPr>
            <p:ph type="body" idx="1"/>
          </p:nvPr>
        </p:nvSpPr>
        <p:spPr>
          <a:xfrm>
            <a:off x="5620100" y="522303"/>
            <a:ext cx="6181213" cy="6168994"/>
          </a:xfrm>
          <a:prstGeom prst="rect">
            <a:avLst/>
          </a:prstGeom>
        </p:spPr>
        <p:txBody>
          <a:bodyPr/>
          <a:lstStyle/>
          <a:p>
            <a:pPr marL="0" indent="0" defTabSz="548640">
              <a:lnSpc>
                <a:spcPct val="120000"/>
              </a:lnSpc>
              <a:spcBef>
                <a:spcPts val="900"/>
              </a:spcBef>
              <a:buClrTx/>
              <a:buSzTx/>
              <a:buFontTx/>
              <a:buNone/>
              <a:defRPr sz="1920">
                <a:latin typeface="Roboto Light"/>
                <a:ea typeface="Roboto Light"/>
                <a:cs typeface="Roboto Light"/>
                <a:sym typeface="Roboto Light"/>
              </a:defRPr>
            </a:pPr>
            <a:r>
              <a:t>La question à savoir si les femmes vivent des inégalités sexistes n’est pas philosophique : différentes sciences sociales étudient objectivement ces inégalités.</a:t>
            </a:r>
          </a:p>
          <a:p>
            <a:pPr marL="274320" indent="-274320" defTabSz="548640">
              <a:lnSpc>
                <a:spcPct val="120000"/>
              </a:lnSpc>
              <a:spcBef>
                <a:spcPts val="900"/>
              </a:spcBef>
              <a:buSzPct val="150000"/>
              <a:defRPr sz="1920">
                <a:latin typeface="Roboto Light"/>
                <a:ea typeface="Roboto Light"/>
                <a:cs typeface="Roboto Light"/>
                <a:sym typeface="Roboto Light"/>
              </a:defRPr>
            </a:pPr>
            <a:r>
              <a:t>Inégalités économiques (inégalité de revenu, inégalité dans l’accès à la propriété et aux ressources).</a:t>
            </a:r>
          </a:p>
          <a:p>
            <a:pPr marL="274320" indent="-274320" defTabSz="548640">
              <a:lnSpc>
                <a:spcPct val="120000"/>
              </a:lnSpc>
              <a:spcBef>
                <a:spcPts val="900"/>
              </a:spcBef>
              <a:buSzPct val="150000"/>
              <a:defRPr sz="1920">
                <a:latin typeface="Roboto Light"/>
                <a:ea typeface="Roboto Light"/>
                <a:cs typeface="Roboto Light"/>
                <a:sym typeface="Roboto Light"/>
              </a:defRPr>
            </a:pPr>
            <a:r>
              <a:t>Inégalité du temps de travail de soin (travail invisible) et division sexuelle du travail.</a:t>
            </a:r>
          </a:p>
          <a:p>
            <a:pPr marL="274320" indent="-274320" defTabSz="548640">
              <a:lnSpc>
                <a:spcPct val="120000"/>
              </a:lnSpc>
              <a:spcBef>
                <a:spcPts val="900"/>
              </a:spcBef>
              <a:buSzPct val="150000"/>
              <a:defRPr sz="1920">
                <a:latin typeface="Roboto Light"/>
                <a:ea typeface="Roboto Light"/>
                <a:cs typeface="Roboto Light"/>
                <a:sym typeface="Roboto Light"/>
              </a:defRPr>
            </a:pPr>
            <a:r>
              <a:t>Les inégalités politiques (sous-représentation des femmes dans les postes de pouvoir en politique et dans les entreprises, traitement différencié selon le sexe des personnalités politiques).</a:t>
            </a:r>
          </a:p>
          <a:p>
            <a:pPr marL="274320" indent="-274320" defTabSz="548640">
              <a:lnSpc>
                <a:spcPct val="120000"/>
              </a:lnSpc>
              <a:spcBef>
                <a:spcPts val="900"/>
              </a:spcBef>
              <a:buSzPct val="150000"/>
              <a:defRPr sz="1920">
                <a:latin typeface="Roboto Light"/>
                <a:ea typeface="Roboto Light"/>
                <a:cs typeface="Roboto Light"/>
                <a:sym typeface="Roboto Light"/>
              </a:defRPr>
            </a:pPr>
            <a:r>
              <a:t>Les inégalités quant à la sécurité physique et au droit de disposer de son corps.</a:t>
            </a:r>
          </a:p>
          <a:p>
            <a:pPr marL="274320" indent="-274320" defTabSz="548640">
              <a:lnSpc>
                <a:spcPct val="120000"/>
              </a:lnSpc>
              <a:spcBef>
                <a:spcPts val="900"/>
              </a:spcBef>
              <a:buSzPct val="150000"/>
              <a:defRPr sz="1920">
                <a:latin typeface="Roboto Light"/>
                <a:ea typeface="Roboto Light"/>
                <a:cs typeface="Roboto Light"/>
                <a:sym typeface="Roboto Light"/>
              </a:defRPr>
            </a:pPr>
            <a:r>
              <a:t>Culture du viol, violence conjugale, injustice intime (accès à l’épanouissement et à la jouissance sexuelle).</a:t>
            </a:r>
          </a:p>
        </p:txBody>
      </p:sp>
      <p:sp>
        <p:nvSpPr>
          <p:cNvPr id="151" name="Straight Connector 17"/>
          <p:cNvSpPr/>
          <p:nvPr/>
        </p:nvSpPr>
        <p:spPr>
          <a:xfrm flipH="1">
            <a:off x="5325338" y="605318"/>
            <a:ext cx="1" cy="5742654"/>
          </a:xfrm>
          <a:prstGeom prst="line">
            <a:avLst/>
          </a:prstGeom>
          <a:solidFill>
            <a:srgbClr val="FFCD00"/>
          </a:solidFill>
          <a:ln w="57150">
            <a:solidFill>
              <a:srgbClr val="FFCD00"/>
            </a:solidFill>
            <a:miter/>
          </a:ln>
        </p:spPr>
        <p:txBody>
          <a:bodyPr lIns="45719" rIns="45719" anchor="ctr"/>
          <a:lstStyle/>
          <a:p>
            <a:pPr algn="ctr">
              <a:defRPr>
                <a:solidFill>
                  <a:srgbClr val="FFFFFF"/>
                </a:solidFill>
                <a:latin typeface="Roboto Light"/>
                <a:ea typeface="Roboto Light"/>
                <a:cs typeface="Roboto Light"/>
                <a:sym typeface="Roboto Light"/>
              </a:defRPr>
            </a:pPr>
            <a:endParaRPr/>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 name="Rectangle 13"/>
          <p:cNvSpPr/>
          <p:nvPr/>
        </p:nvSpPr>
        <p:spPr>
          <a:xfrm>
            <a:off x="0" y="0"/>
            <a:ext cx="12192000" cy="6858000"/>
          </a:xfrm>
          <a:prstGeom prst="rect">
            <a:avLst/>
          </a:prstGeom>
          <a:solidFill>
            <a:srgbClr val="000000"/>
          </a:solidFill>
          <a:ln w="12700">
            <a:miter lim="400000"/>
          </a:ln>
        </p:spPr>
        <p:txBody>
          <a:bodyPr lIns="45719" rIns="45719" anchor="ctr"/>
          <a:lstStyle/>
          <a:p>
            <a:pPr algn="ctr">
              <a:defRPr sz="1400" spc="14">
                <a:solidFill>
                  <a:srgbClr val="FFFFFF"/>
                </a:solidFill>
                <a:latin typeface="Roboto Light"/>
                <a:ea typeface="Roboto Light"/>
                <a:cs typeface="Roboto Light"/>
                <a:sym typeface="Roboto Light"/>
              </a:defRPr>
            </a:pPr>
            <a:endParaRPr/>
          </a:p>
        </p:txBody>
      </p:sp>
      <p:sp>
        <p:nvSpPr>
          <p:cNvPr id="154" name="Titre 1"/>
          <p:cNvSpPr txBox="1">
            <a:spLocks noGrp="1"/>
          </p:cNvSpPr>
          <p:nvPr>
            <p:ph type="title"/>
          </p:nvPr>
        </p:nvSpPr>
        <p:spPr>
          <a:xfrm>
            <a:off x="849674" y="756659"/>
            <a:ext cx="4819612" cy="4029932"/>
          </a:xfrm>
          <a:prstGeom prst="rect">
            <a:avLst/>
          </a:prstGeom>
        </p:spPr>
        <p:txBody>
          <a:bodyPr/>
          <a:lstStyle/>
          <a:p>
            <a:pPr>
              <a:lnSpc>
                <a:spcPct val="100000"/>
              </a:lnSpc>
              <a:defRPr sz="6000"/>
            </a:pPr>
            <a:r>
              <a:t>Autres inégalités </a:t>
            </a:r>
            <a:br/>
            <a:r>
              <a:t>réelles </a:t>
            </a:r>
          </a:p>
        </p:txBody>
      </p:sp>
      <p:sp>
        <p:nvSpPr>
          <p:cNvPr id="155" name="Espace réservé du contenu 2"/>
          <p:cNvSpPr txBox="1">
            <a:spLocks noGrp="1"/>
          </p:cNvSpPr>
          <p:nvPr>
            <p:ph type="body" idx="1"/>
          </p:nvPr>
        </p:nvSpPr>
        <p:spPr>
          <a:xfrm>
            <a:off x="5493100" y="522303"/>
            <a:ext cx="6181213" cy="6168994"/>
          </a:xfrm>
          <a:prstGeom prst="rect">
            <a:avLst/>
          </a:prstGeom>
        </p:spPr>
        <p:txBody>
          <a:bodyPr/>
          <a:lstStyle/>
          <a:p>
            <a:pPr marL="265175" indent="-265175" defTabSz="530351">
              <a:lnSpc>
                <a:spcPct val="120000"/>
              </a:lnSpc>
              <a:spcBef>
                <a:spcPts val="800"/>
              </a:spcBef>
              <a:buSzPct val="150000"/>
              <a:defRPr sz="1856">
                <a:latin typeface="Roboto Light"/>
                <a:ea typeface="Roboto Light"/>
                <a:cs typeface="Roboto Light"/>
                <a:sym typeface="Roboto Light"/>
              </a:defRPr>
            </a:pPr>
            <a:r>
              <a:t>Marchandisation des femmes (p. ex., le mariage forcé) et traite des femmes (p. ex., prostitution forcée).</a:t>
            </a:r>
          </a:p>
          <a:p>
            <a:pPr marL="265175" indent="-265175" defTabSz="530351">
              <a:lnSpc>
                <a:spcPct val="120000"/>
              </a:lnSpc>
              <a:spcBef>
                <a:spcPts val="800"/>
              </a:spcBef>
              <a:buSzPct val="150000"/>
              <a:defRPr sz="1856">
                <a:latin typeface="Roboto Light"/>
                <a:ea typeface="Roboto Light"/>
                <a:cs typeface="Roboto Light"/>
                <a:sym typeface="Roboto Light"/>
              </a:defRPr>
            </a:pPr>
            <a:r>
              <a:t>Viol des femmes comme arme de guerre.</a:t>
            </a:r>
          </a:p>
          <a:p>
            <a:pPr marL="265175" indent="-265175" defTabSz="530351">
              <a:lnSpc>
                <a:spcPct val="120000"/>
              </a:lnSpc>
              <a:spcBef>
                <a:spcPts val="800"/>
              </a:spcBef>
              <a:buSzPct val="150000"/>
              <a:defRPr sz="1856">
                <a:latin typeface="Roboto Light"/>
                <a:ea typeface="Roboto Light"/>
                <a:cs typeface="Roboto Light"/>
                <a:sym typeface="Roboto Light"/>
              </a:defRPr>
            </a:pPr>
            <a:r>
              <a:t>Infanticide contre les bébés filles </a:t>
            </a:r>
            <a:br/>
            <a:r>
              <a:t>(p. ex., en Inde et en Chine).</a:t>
            </a:r>
          </a:p>
          <a:p>
            <a:pPr marL="265175" indent="-265175" defTabSz="530351">
              <a:lnSpc>
                <a:spcPct val="120000"/>
              </a:lnSpc>
              <a:spcBef>
                <a:spcPts val="800"/>
              </a:spcBef>
              <a:buSzPct val="150000"/>
              <a:defRPr sz="1856">
                <a:latin typeface="Roboto Light"/>
                <a:ea typeface="Roboto Light"/>
                <a:cs typeface="Roboto Light"/>
                <a:sym typeface="Roboto Light"/>
              </a:defRPr>
            </a:pPr>
            <a:r>
              <a:t> Mutilations sexuelles (p. ex., l’excision). </a:t>
            </a:r>
          </a:p>
          <a:p>
            <a:pPr marL="265175" indent="-265175" defTabSz="530351">
              <a:lnSpc>
                <a:spcPct val="120000"/>
              </a:lnSpc>
              <a:spcBef>
                <a:spcPts val="800"/>
              </a:spcBef>
              <a:buSzPct val="150000"/>
              <a:defRPr sz="1856">
                <a:latin typeface="Roboto Light"/>
                <a:ea typeface="Roboto Light"/>
                <a:cs typeface="Roboto Light"/>
                <a:sym typeface="Roboto Light"/>
              </a:defRPr>
            </a:pPr>
            <a:r>
              <a:t>Objectivation des femmes </a:t>
            </a:r>
            <a:br/>
            <a:r>
              <a:t>(p. ex., réduire les femmes à leur apparence physique, </a:t>
            </a:r>
            <a:br/>
            <a:r>
              <a:t>pression des normes sociales de « beauté »).</a:t>
            </a:r>
          </a:p>
          <a:p>
            <a:pPr marL="265175" indent="-265175" defTabSz="530351">
              <a:lnSpc>
                <a:spcPct val="120000"/>
              </a:lnSpc>
              <a:spcBef>
                <a:spcPts val="800"/>
              </a:spcBef>
              <a:buSzPct val="150000"/>
              <a:defRPr sz="1856">
                <a:latin typeface="Roboto Light"/>
                <a:ea typeface="Roboto Light"/>
                <a:cs typeface="Roboto Light"/>
                <a:sym typeface="Roboto Light"/>
              </a:defRPr>
            </a:pPr>
            <a:r>
              <a:t>Hypersexualisation des femmes et des jeunes filles.</a:t>
            </a:r>
          </a:p>
          <a:p>
            <a:pPr marL="265175" indent="-265175" defTabSz="530351">
              <a:lnSpc>
                <a:spcPct val="120000"/>
              </a:lnSpc>
              <a:spcBef>
                <a:spcPts val="800"/>
              </a:spcBef>
              <a:buSzPct val="150000"/>
              <a:defRPr sz="1856">
                <a:latin typeface="Roboto Light"/>
                <a:ea typeface="Roboto Light"/>
                <a:cs typeface="Roboto Light"/>
                <a:sym typeface="Roboto Light"/>
              </a:defRPr>
            </a:pPr>
            <a:r>
              <a:t>Culture qui valorise le masculin (p. ex., sport, films).</a:t>
            </a:r>
          </a:p>
          <a:p>
            <a:pPr marL="265175" indent="-265175" defTabSz="530351">
              <a:lnSpc>
                <a:spcPct val="120000"/>
              </a:lnSpc>
              <a:spcBef>
                <a:spcPts val="800"/>
              </a:spcBef>
              <a:buSzPct val="150000"/>
              <a:defRPr sz="1856">
                <a:latin typeface="Roboto Light"/>
                <a:ea typeface="Roboto Light"/>
                <a:cs typeface="Roboto Light"/>
                <a:sym typeface="Roboto Light"/>
              </a:defRPr>
            </a:pPr>
            <a:r>
              <a:t>Langue sexiste (p. ex., règle de grammaire </a:t>
            </a:r>
            <a:br/>
            <a:r>
              <a:t>selon laquelle le masculin domine);</a:t>
            </a:r>
          </a:p>
          <a:p>
            <a:pPr marL="265175" indent="-265175" defTabSz="530351">
              <a:lnSpc>
                <a:spcPct val="120000"/>
              </a:lnSpc>
              <a:spcBef>
                <a:spcPts val="800"/>
              </a:spcBef>
              <a:buSzPct val="150000"/>
              <a:defRPr sz="1856">
                <a:latin typeface="Roboto Light"/>
                <a:ea typeface="Roboto Light"/>
                <a:cs typeface="Roboto Light"/>
                <a:sym typeface="Roboto Light"/>
              </a:defRPr>
            </a:pPr>
            <a:r>
              <a:t>Prostitution et pornographie au service des désirs </a:t>
            </a:r>
            <a:br/>
            <a:r>
              <a:t>des hommes.</a:t>
            </a:r>
          </a:p>
        </p:txBody>
      </p:sp>
      <p:sp>
        <p:nvSpPr>
          <p:cNvPr id="156" name="Straight Connector 17"/>
          <p:cNvSpPr/>
          <p:nvPr/>
        </p:nvSpPr>
        <p:spPr>
          <a:xfrm flipH="1">
            <a:off x="5185638" y="618018"/>
            <a:ext cx="1" cy="5742654"/>
          </a:xfrm>
          <a:prstGeom prst="line">
            <a:avLst/>
          </a:prstGeom>
          <a:solidFill>
            <a:srgbClr val="FFCD00"/>
          </a:solidFill>
          <a:ln w="57150">
            <a:solidFill>
              <a:srgbClr val="FFCD00"/>
            </a:solidFill>
            <a:miter/>
          </a:ln>
        </p:spPr>
        <p:txBody>
          <a:bodyPr lIns="45719" rIns="45719" anchor="ctr"/>
          <a:lstStyle/>
          <a:p>
            <a:pPr algn="ctr">
              <a:defRPr>
                <a:solidFill>
                  <a:srgbClr val="FFFFFF"/>
                </a:solidFill>
                <a:latin typeface="Roboto Light"/>
                <a:ea typeface="Roboto Light"/>
                <a:cs typeface="Roboto Light"/>
                <a:sym typeface="Roboto Light"/>
              </a:defRPr>
            </a:pPr>
            <a:endParaRPr/>
          </a:p>
        </p:txBody>
      </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 name="Titre 1"/>
          <p:cNvSpPr txBox="1">
            <a:spLocks noGrp="1"/>
          </p:cNvSpPr>
          <p:nvPr>
            <p:ph type="title"/>
          </p:nvPr>
        </p:nvSpPr>
        <p:spPr>
          <a:xfrm>
            <a:off x="477980" y="929676"/>
            <a:ext cx="4551407" cy="3625422"/>
          </a:xfrm>
          <a:prstGeom prst="rect">
            <a:avLst/>
          </a:prstGeom>
        </p:spPr>
        <p:txBody>
          <a:bodyPr/>
          <a:lstStyle/>
          <a:p>
            <a:pPr defTabSz="886968">
              <a:defRPr sz="4656"/>
            </a:pPr>
            <a:r>
              <a:t>Exemples </a:t>
            </a:r>
            <a:br/>
            <a:r>
              <a:t>de discours féministes </a:t>
            </a:r>
            <a:br/>
            <a:br/>
            <a:endParaRPr/>
          </a:p>
        </p:txBody>
      </p:sp>
      <p:sp>
        <p:nvSpPr>
          <p:cNvPr id="159" name="Espace réservé du texte 2"/>
          <p:cNvSpPr txBox="1">
            <a:spLocks noGrp="1"/>
          </p:cNvSpPr>
          <p:nvPr>
            <p:ph type="body" sz="quarter" idx="1"/>
          </p:nvPr>
        </p:nvSpPr>
        <p:spPr>
          <a:xfrm>
            <a:off x="458930" y="3818821"/>
            <a:ext cx="5274225" cy="1595441"/>
          </a:xfrm>
          <a:prstGeom prst="rect">
            <a:avLst/>
          </a:prstGeom>
        </p:spPr>
        <p:txBody>
          <a:bodyPr/>
          <a:lstStyle/>
          <a:p>
            <a:pPr marL="266700" indent="-266700">
              <a:lnSpc>
                <a:spcPct val="130000"/>
              </a:lnSpc>
              <a:spcBef>
                <a:spcPts val="700"/>
              </a:spcBef>
              <a:buClr>
                <a:srgbClr val="FFCD00"/>
              </a:buClr>
              <a:buSzPct val="125000"/>
              <a:buFont typeface="Arial"/>
              <a:buChar char="•"/>
              <a:defRPr sz="2700"/>
            </a:pPr>
            <a:r>
              <a:t>Les études de genre</a:t>
            </a:r>
          </a:p>
          <a:p>
            <a:pPr marL="266700" indent="-266700">
              <a:lnSpc>
                <a:spcPct val="130000"/>
              </a:lnSpc>
              <a:spcBef>
                <a:spcPts val="700"/>
              </a:spcBef>
              <a:buClr>
                <a:srgbClr val="FFCD00"/>
              </a:buClr>
              <a:buSzPct val="125000"/>
              <a:buFont typeface="Arial"/>
              <a:buChar char="•"/>
              <a:defRPr sz="2700"/>
            </a:pPr>
            <a:r>
              <a:t>L’épistémologie féministe</a:t>
            </a:r>
          </a:p>
        </p:txBody>
      </p:sp>
      <p:sp>
        <p:nvSpPr>
          <p:cNvPr id="160" name="Rectangle 14"/>
          <p:cNvSpPr/>
          <p:nvPr/>
        </p:nvSpPr>
        <p:spPr>
          <a:xfrm>
            <a:off x="572290" y="3303315"/>
            <a:ext cx="2955044" cy="8253"/>
          </a:xfrm>
          <a:prstGeom prst="rect">
            <a:avLst/>
          </a:prstGeom>
          <a:solidFill>
            <a:srgbClr val="FFCD00"/>
          </a:solidFill>
          <a:ln w="57150">
            <a:solidFill>
              <a:srgbClr val="FFCD00"/>
            </a:solidFill>
            <a:miter/>
          </a:ln>
        </p:spPr>
        <p:txBody>
          <a:bodyPr lIns="45719" rIns="45719" anchor="ctr"/>
          <a:lstStyle/>
          <a:p>
            <a:pPr algn="ctr">
              <a:defRPr sz="1500">
                <a:solidFill>
                  <a:srgbClr val="FFFFFF"/>
                </a:solidFill>
                <a:latin typeface="Roboto Light"/>
                <a:ea typeface="Roboto Light"/>
                <a:cs typeface="Roboto Light"/>
                <a:sym typeface="Roboto Light"/>
              </a:defRPr>
            </a:pPr>
            <a:endParaRPr/>
          </a:p>
        </p:txBody>
      </p:sp>
      <p:pic>
        <p:nvPicPr>
          <p:cNvPr id="161" name="Image 8" descr="Image 8"/>
          <p:cNvPicPr>
            <a:picLocks noChangeAspect="1"/>
          </p:cNvPicPr>
          <p:nvPr/>
        </p:nvPicPr>
        <p:blipFill>
          <a:blip r:embed="rId3"/>
          <a:srcRect l="5659" t="16143" r="21773" b="28297"/>
          <a:stretch>
            <a:fillRect/>
          </a:stretch>
        </p:blipFill>
        <p:spPr>
          <a:xfrm>
            <a:off x="5268055" y="10"/>
            <a:ext cx="6919659" cy="6857990"/>
          </a:xfrm>
          <a:prstGeom prst="rect">
            <a:avLst/>
          </a:prstGeom>
          <a:ln w="12700">
            <a:miter lim="400000"/>
          </a:ln>
        </p:spPr>
      </p:pic>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 name="Titre 1"/>
          <p:cNvSpPr txBox="1">
            <a:spLocks noGrp="1"/>
          </p:cNvSpPr>
          <p:nvPr>
            <p:ph type="title"/>
          </p:nvPr>
        </p:nvSpPr>
        <p:spPr>
          <a:xfrm>
            <a:off x="482600" y="204257"/>
            <a:ext cx="5593849" cy="1389333"/>
          </a:xfrm>
          <a:prstGeom prst="rect">
            <a:avLst/>
          </a:prstGeom>
        </p:spPr>
        <p:txBody>
          <a:bodyPr/>
          <a:lstStyle>
            <a:lvl1pPr defTabSz="786384">
              <a:defRPr sz="4128"/>
            </a:lvl1pPr>
          </a:lstStyle>
          <a:p>
            <a:r>
              <a:t>Le discours féministe</a:t>
            </a:r>
          </a:p>
        </p:txBody>
      </p:sp>
      <p:sp>
        <p:nvSpPr>
          <p:cNvPr id="166" name="Espace réservé du contenu 2"/>
          <p:cNvSpPr txBox="1">
            <a:spLocks noGrp="1"/>
          </p:cNvSpPr>
          <p:nvPr>
            <p:ph type="body" sz="half" idx="1"/>
          </p:nvPr>
        </p:nvSpPr>
        <p:spPr>
          <a:xfrm>
            <a:off x="482600" y="1739100"/>
            <a:ext cx="5459921" cy="4911920"/>
          </a:xfrm>
          <a:prstGeom prst="rect">
            <a:avLst/>
          </a:prstGeom>
        </p:spPr>
        <p:txBody>
          <a:bodyPr/>
          <a:lstStyle/>
          <a:p>
            <a:pPr marL="0" indent="0" defTabSz="594359">
              <a:lnSpc>
                <a:spcPct val="120000"/>
              </a:lnSpc>
              <a:spcBef>
                <a:spcPts val="900"/>
              </a:spcBef>
              <a:buSzTx/>
              <a:buNone/>
              <a:defRPr sz="2080">
                <a:latin typeface="Roboto Light"/>
                <a:ea typeface="Roboto Light"/>
                <a:cs typeface="Roboto Light"/>
                <a:sym typeface="Roboto Light"/>
              </a:defRPr>
            </a:pPr>
            <a:r>
              <a:t>En réaction au discours sur la supériorité masculine, le discours féministe défend l’idée que les hommes et les femmes </a:t>
            </a:r>
            <a:br/>
            <a:r>
              <a:t>sont fondamentalement égaux. </a:t>
            </a:r>
            <a:br/>
            <a:r>
              <a:t>Les études féministes vont de pair avec </a:t>
            </a:r>
            <a:br/>
            <a:r>
              <a:t>les luttes féministes pour comprendre </a:t>
            </a:r>
            <a:br/>
            <a:r>
              <a:t>les inégalités réelles subies par les femmes, </a:t>
            </a:r>
            <a:br/>
            <a:r>
              <a:t>et permettent la mobilisation pour y mettre fin.</a:t>
            </a:r>
            <a:endParaRPr sz="1950"/>
          </a:p>
          <a:p>
            <a:pPr marL="0" indent="0" defTabSz="594359">
              <a:lnSpc>
                <a:spcPct val="120000"/>
              </a:lnSpc>
              <a:spcBef>
                <a:spcPts val="900"/>
              </a:spcBef>
              <a:buSzTx/>
              <a:buNone/>
              <a:defRPr sz="2080">
                <a:latin typeface="Roboto Light"/>
                <a:ea typeface="Roboto Light"/>
                <a:cs typeface="Roboto Light"/>
                <a:sym typeface="Roboto Light"/>
              </a:defRPr>
            </a:pPr>
            <a:r>
              <a:t>Deux champs de réflexions</a:t>
            </a:r>
            <a:endParaRPr sz="1950"/>
          </a:p>
          <a:p>
            <a:pPr marL="222884" indent="-222884" defTabSz="594359">
              <a:lnSpc>
                <a:spcPct val="120000"/>
              </a:lnSpc>
              <a:spcBef>
                <a:spcPts val="900"/>
              </a:spcBef>
              <a:buSzPct val="125000"/>
              <a:defRPr sz="2080">
                <a:latin typeface="Roboto Light"/>
                <a:ea typeface="Roboto Light"/>
                <a:cs typeface="Roboto Light"/>
                <a:sym typeface="Roboto Light"/>
              </a:defRPr>
            </a:pPr>
            <a:r>
              <a:t>Études de genre</a:t>
            </a:r>
            <a:endParaRPr sz="1950"/>
          </a:p>
          <a:p>
            <a:pPr marL="222884" indent="-222884" defTabSz="594359">
              <a:lnSpc>
                <a:spcPct val="120000"/>
              </a:lnSpc>
              <a:spcBef>
                <a:spcPts val="900"/>
              </a:spcBef>
              <a:buSzPct val="125000"/>
              <a:defRPr sz="2080">
                <a:latin typeface="Roboto Light"/>
                <a:ea typeface="Roboto Light"/>
                <a:cs typeface="Roboto Light"/>
                <a:sym typeface="Roboto Light"/>
              </a:defRPr>
            </a:pPr>
            <a:r>
              <a:t>Épistémologie féministe</a:t>
            </a:r>
          </a:p>
        </p:txBody>
      </p:sp>
      <p:sp>
        <p:nvSpPr>
          <p:cNvPr id="167" name="Rectangle 31"/>
          <p:cNvSpPr/>
          <p:nvPr/>
        </p:nvSpPr>
        <p:spPr>
          <a:xfrm>
            <a:off x="582628" y="1333079"/>
            <a:ext cx="5327537" cy="18331"/>
          </a:xfrm>
          <a:prstGeom prst="rect">
            <a:avLst/>
          </a:prstGeom>
          <a:solidFill>
            <a:srgbClr val="FFCD00"/>
          </a:solidFill>
          <a:ln w="57150">
            <a:solidFill>
              <a:srgbClr val="FFCD00"/>
            </a:solidFill>
            <a:miter/>
          </a:ln>
        </p:spPr>
        <p:txBody>
          <a:bodyPr lIns="45719" rIns="45719" anchor="ctr"/>
          <a:lstStyle/>
          <a:p>
            <a:pPr algn="ctr">
              <a:defRPr>
                <a:solidFill>
                  <a:srgbClr val="FFFFFF"/>
                </a:solidFill>
                <a:latin typeface="Roboto Light"/>
                <a:ea typeface="Roboto Light"/>
                <a:cs typeface="Roboto Light"/>
                <a:sym typeface="Roboto Light"/>
              </a:defRPr>
            </a:pPr>
            <a:endParaRPr/>
          </a:p>
        </p:txBody>
      </p:sp>
      <p:pic>
        <p:nvPicPr>
          <p:cNvPr id="168" name="Image 4" descr="Image 4"/>
          <p:cNvPicPr>
            <a:picLocks noChangeAspect="1"/>
          </p:cNvPicPr>
          <p:nvPr/>
        </p:nvPicPr>
        <p:blipFill>
          <a:blip r:embed="rId3"/>
          <a:srcRect l="9940" t="17318" r="7285" b="17318"/>
          <a:stretch>
            <a:fillRect/>
          </a:stretch>
        </p:blipFill>
        <p:spPr>
          <a:xfrm>
            <a:off x="6393291" y="-16030"/>
            <a:ext cx="5802381" cy="6890060"/>
          </a:xfrm>
          <a:prstGeom prst="rect">
            <a:avLst/>
          </a:prstGeom>
          <a:ln w="12700">
            <a:miter lim="400000"/>
          </a:ln>
        </p:spPr>
      </p:pic>
    </p:spTree>
  </p:cSld>
  <p:clrMapOvr>
    <a:masterClrMapping/>
  </p:clrMapOvr>
  <p:transition spd="med"/>
</p:sld>
</file>

<file path=ppt/theme/theme1.xml><?xml version="1.0" encoding="utf-8"?>
<a:theme xmlns:a="http://schemas.openxmlformats.org/drawingml/2006/main" name="Thème Office">
  <a:themeElements>
    <a:clrScheme name="Thème Office">
      <a:dk1>
        <a:srgbClr val="000000"/>
      </a:dk1>
      <a:lt1>
        <a:srgbClr val="000000"/>
      </a:lt1>
      <a:dk2>
        <a:srgbClr val="A7A7A7"/>
      </a:dk2>
      <a:lt2>
        <a:srgbClr val="535353"/>
      </a:lt2>
      <a:accent1>
        <a:srgbClr val="5B9BD5"/>
      </a:accent1>
      <a:accent2>
        <a:srgbClr val="ED7D31"/>
      </a:accent2>
      <a:accent3>
        <a:srgbClr val="A5A5A5"/>
      </a:accent3>
      <a:accent4>
        <a:srgbClr val="FFC000"/>
      </a:accent4>
      <a:accent5>
        <a:srgbClr val="4472C4"/>
      </a:accent5>
      <a:accent6>
        <a:srgbClr val="70AD47"/>
      </a:accent6>
      <a:hlink>
        <a:srgbClr val="0000FF"/>
      </a:hlink>
      <a:folHlink>
        <a:srgbClr val="FF00FF"/>
      </a:folHlink>
    </a:clrScheme>
    <a:fontScheme name="Thème Office">
      <a:majorFont>
        <a:latin typeface="Roboto"/>
        <a:ea typeface="Roboto"/>
        <a:cs typeface="Roboto"/>
      </a:majorFont>
      <a:minorFont>
        <a:latin typeface="Helvetica"/>
        <a:ea typeface="Helvetica"/>
        <a:cs typeface="Helvetica"/>
      </a:minorFont>
    </a:fontScheme>
    <a:fmtScheme name="Thème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Thème Office">
  <a:themeElements>
    <a:clrScheme name="Thème Office">
      <a:dk1>
        <a:srgbClr val="000000"/>
      </a:dk1>
      <a:lt1>
        <a:srgbClr val="FFFFFF"/>
      </a:lt1>
      <a:dk2>
        <a:srgbClr val="A7A7A7"/>
      </a:dk2>
      <a:lt2>
        <a:srgbClr val="535353"/>
      </a:lt2>
      <a:accent1>
        <a:srgbClr val="5B9BD5"/>
      </a:accent1>
      <a:accent2>
        <a:srgbClr val="ED7D31"/>
      </a:accent2>
      <a:accent3>
        <a:srgbClr val="A5A5A5"/>
      </a:accent3>
      <a:accent4>
        <a:srgbClr val="FFC000"/>
      </a:accent4>
      <a:accent5>
        <a:srgbClr val="4472C4"/>
      </a:accent5>
      <a:accent6>
        <a:srgbClr val="70AD47"/>
      </a:accent6>
      <a:hlink>
        <a:srgbClr val="0000FF"/>
      </a:hlink>
      <a:folHlink>
        <a:srgbClr val="FF00FF"/>
      </a:folHlink>
    </a:clrScheme>
    <a:fontScheme name="Thème Office">
      <a:majorFont>
        <a:latin typeface="Roboto"/>
        <a:ea typeface="Roboto"/>
        <a:cs typeface="Roboto"/>
      </a:majorFont>
      <a:minorFont>
        <a:latin typeface="Helvetica"/>
        <a:ea typeface="Helvetica"/>
        <a:cs typeface="Helvetica"/>
      </a:minorFont>
    </a:fontScheme>
    <a:fmtScheme name="Thème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7</TotalTime>
  <Words>3692</Words>
  <Application>Microsoft Macintosh PowerPoint</Application>
  <PresentationFormat>Grand écran</PresentationFormat>
  <Paragraphs>182</Paragraphs>
  <Slides>33</Slides>
  <Notes>21</Notes>
  <HiddenSlides>0</HiddenSlides>
  <MMClips>0</MMClips>
  <ScaleCrop>false</ScaleCrop>
  <HeadingPairs>
    <vt:vector size="6" baseType="variant">
      <vt:variant>
        <vt:lpstr>Polices utilisées</vt:lpstr>
      </vt:variant>
      <vt:variant>
        <vt:i4>10</vt:i4>
      </vt:variant>
      <vt:variant>
        <vt:lpstr>Thème</vt:lpstr>
      </vt:variant>
      <vt:variant>
        <vt:i4>1</vt:i4>
      </vt:variant>
      <vt:variant>
        <vt:lpstr>Titres des diapositives</vt:lpstr>
      </vt:variant>
      <vt:variant>
        <vt:i4>33</vt:i4>
      </vt:variant>
    </vt:vector>
  </HeadingPairs>
  <TitlesOfParts>
    <vt:vector size="44" baseType="lpstr">
      <vt:lpstr>Selawik Light</vt:lpstr>
      <vt:lpstr>Calibri</vt:lpstr>
      <vt:lpstr>Roboto Medium</vt:lpstr>
      <vt:lpstr>Arial</vt:lpstr>
      <vt:lpstr>Volkhov Bold</vt:lpstr>
      <vt:lpstr>Volkhov Regular</vt:lpstr>
      <vt:lpstr>Roboto Light</vt:lpstr>
      <vt:lpstr>Georgia</vt:lpstr>
      <vt:lpstr>Roboto</vt:lpstr>
      <vt:lpstr>Times New Roman</vt:lpstr>
      <vt:lpstr>Thème Office</vt:lpstr>
      <vt:lpstr>Présentation PowerPoint</vt:lpstr>
      <vt:lpstr>L’être humain :  hommes et femmes</vt:lpstr>
      <vt:lpstr>Aux origines : Le patriarcat</vt:lpstr>
      <vt:lpstr>Patriarcat</vt:lpstr>
      <vt:lpstr>L’idée d’une supériorité masculine </vt:lpstr>
      <vt:lpstr>Inégalités  réelles </vt:lpstr>
      <vt:lpstr>Autres inégalités  réelles </vt:lpstr>
      <vt:lpstr>Exemples  de discours féministes   </vt:lpstr>
      <vt:lpstr>Le discours féministe</vt:lpstr>
      <vt:lpstr>Études de genre</vt:lpstr>
      <vt:lpstr>Distinction  sexe/genre</vt:lpstr>
      <vt:lpstr>Distinction  nature/culture </vt:lpstr>
      <vt:lpstr>Présentation PowerPoint</vt:lpstr>
      <vt:lpstr>Présentation PowerPoint</vt:lpstr>
      <vt:lpstr>Critique de  la philosophie</vt:lpstr>
      <vt:lpstr>Expliquer les inégalités</vt:lpstr>
      <vt:lpstr>Essentialisme, naturalisme,  constructivisme</vt:lpstr>
      <vt:lpstr>Essentialisme</vt:lpstr>
      <vt:lpstr>Essentialisme</vt:lpstr>
      <vt:lpstr>Présentation PowerPoint</vt:lpstr>
      <vt:lpstr>Beauvoir contre l’essentialisme</vt:lpstr>
      <vt:lpstr>Beauvoir contre l’essentialisme</vt:lpstr>
      <vt:lpstr>Violences sexuelles et objectivation des femmes</vt:lpstr>
      <vt:lpstr>Présentation PowerPoint</vt:lpstr>
      <vt:lpstr>Exemples de violences</vt:lpstr>
      <vt:lpstr>Exemples de violences</vt:lpstr>
      <vt:lpstr>Intersectionnalité </vt:lpstr>
      <vt:lpstr>Différentes violences</vt:lpstr>
      <vt:lpstr>Objectivation  des femmes</vt:lpstr>
      <vt:lpstr>Objectivation des femmes</vt:lpstr>
      <vt:lpstr>Conclusion</vt:lpstr>
      <vt:lpstr>Médiagraphie</vt:lpstr>
      <vt:lpstr>Médiagraphie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cp:lastModifiedBy>Michel Hardy-Vallée</cp:lastModifiedBy>
  <cp:revision>3</cp:revision>
  <dcterms:modified xsi:type="dcterms:W3CDTF">2022-02-17T20:53:04Z</dcterms:modified>
</cp:coreProperties>
</file>